
<file path=[Content_Types].xml><?xml version="1.0" encoding="utf-8"?>
<Types xmlns="http://schemas.openxmlformats.org/package/2006/content-types">
  <Default Extension="emf" ContentType="image/x-emf"/>
  <Default Extension="tiff" ContentType="image/tif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3" r:id="rId4"/>
    <p:sldMasterId id="2147483656" r:id="rId5"/>
  </p:sldMasterIdLst>
  <p:notesMasterIdLst>
    <p:notesMasterId r:id="rId51"/>
  </p:notesMasterIdLst>
  <p:handoutMasterIdLst>
    <p:handoutMasterId r:id="rId52"/>
  </p:handoutMasterIdLst>
  <p:sldIdLst>
    <p:sldId id="599" r:id="rId6"/>
    <p:sldId id="600" r:id="rId7"/>
    <p:sldId id="601" r:id="rId8"/>
    <p:sldId id="703" r:id="rId9"/>
    <p:sldId id="704" r:id="rId10"/>
    <p:sldId id="705" r:id="rId11"/>
    <p:sldId id="708" r:id="rId12"/>
    <p:sldId id="707" r:id="rId13"/>
    <p:sldId id="638" r:id="rId14"/>
    <p:sldId id="677" r:id="rId15"/>
    <p:sldId id="710" r:id="rId16"/>
    <p:sldId id="674" r:id="rId17"/>
    <p:sldId id="691" r:id="rId18"/>
    <p:sldId id="709" r:id="rId19"/>
    <p:sldId id="681" r:id="rId20"/>
    <p:sldId id="639" r:id="rId21"/>
    <p:sldId id="679" r:id="rId22"/>
    <p:sldId id="689" r:id="rId23"/>
    <p:sldId id="711" r:id="rId24"/>
    <p:sldId id="712" r:id="rId25"/>
    <p:sldId id="713" r:id="rId26"/>
    <p:sldId id="678" r:id="rId27"/>
    <p:sldId id="714" r:id="rId28"/>
    <p:sldId id="716" r:id="rId29"/>
    <p:sldId id="692" r:id="rId30"/>
    <p:sldId id="715" r:id="rId31"/>
    <p:sldId id="682" r:id="rId32"/>
    <p:sldId id="683" r:id="rId33"/>
    <p:sldId id="684" r:id="rId34"/>
    <p:sldId id="717" r:id="rId35"/>
    <p:sldId id="640" r:id="rId36"/>
    <p:sldId id="718" r:id="rId37"/>
    <p:sldId id="719" r:id="rId38"/>
    <p:sldId id="720" r:id="rId39"/>
    <p:sldId id="721" r:id="rId40"/>
    <p:sldId id="722" r:id="rId41"/>
    <p:sldId id="723" r:id="rId42"/>
    <p:sldId id="724" r:id="rId43"/>
    <p:sldId id="641" r:id="rId44"/>
    <p:sldId id="725" r:id="rId45"/>
    <p:sldId id="726" r:id="rId46"/>
    <p:sldId id="727" r:id="rId47"/>
    <p:sldId id="686" r:id="rId48"/>
    <p:sldId id="690" r:id="rId49"/>
    <p:sldId id="667" r:id="rId50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rl@itcast.cn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D9FF"/>
    <a:srgbClr val="EBF5FF"/>
    <a:srgbClr val="FF5F49"/>
    <a:srgbClr val="79AFFF"/>
    <a:srgbClr val="EBD9FF"/>
    <a:srgbClr val="FBD5D5"/>
    <a:srgbClr val="17375E"/>
    <a:srgbClr val="EFF7FF"/>
    <a:srgbClr val="E6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29"/>
  </p:normalViewPr>
  <p:slideViewPr>
    <p:cSldViewPr>
      <p:cViewPr>
        <p:scale>
          <a:sx n="200" d="100"/>
          <a:sy n="200" d="100"/>
        </p:scale>
        <p:origin x="14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notesMaster" Target="notesMasters/notesMaster1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B71F79F-4065-CD4F-B030-8AC9BC5EDD8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60977-06C0-474F-AF9C-D6EAEC0E5E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C49E8CC4-97BD-D24C-B341-9DDAC8C5942D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A14D5F60-C347-6D40-8E94-8EE9446EB09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8" Type="http://schemas.openxmlformats.org/officeDocument/2006/relationships/image" Target="../media/image7.emf"/><Relationship Id="rId7" Type="http://schemas.openxmlformats.org/officeDocument/2006/relationships/image" Target="../media/image6.emf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Relationship Id="rId3" Type="http://schemas.openxmlformats.org/officeDocument/2006/relationships/image" Target="../media/image2.emf"/><Relationship Id="rId20" Type="http://schemas.openxmlformats.org/officeDocument/2006/relationships/theme" Target="../theme/theme1.xml"/><Relationship Id="rId2" Type="http://schemas.openxmlformats.org/officeDocument/2006/relationships/image" Target="../media/image1.emf"/><Relationship Id="rId19" Type="http://schemas.openxmlformats.org/officeDocument/2006/relationships/image" Target="../media/image18.emf"/><Relationship Id="rId18" Type="http://schemas.openxmlformats.org/officeDocument/2006/relationships/image" Target="../media/image17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1.emf"/><Relationship Id="rId11" Type="http://schemas.openxmlformats.org/officeDocument/2006/relationships/image" Target="../media/image10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椭圆 3"/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mtClean="0">
              <a:latin typeface="+mn-ea"/>
              <a:ea typeface="+mn-ea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34" name="组合 43"/>
          <p:cNvGrpSpPr/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265" y="1772735"/>
              <a:ext cx="83801" cy="848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36" name="组合 41"/>
          <p:cNvGrpSpPr/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132" y="599829"/>
              <a:ext cx="142725" cy="111008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37" name="组合 37"/>
          <p:cNvGrpSpPr/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mtClean="0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椭圆 22"/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41" name="组合 46"/>
          <p:cNvGrpSpPr/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931" y="3616045"/>
              <a:ext cx="173401" cy="85906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2" name="组合 38"/>
          <p:cNvGrpSpPr/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30" y="856575"/>
              <a:ext cx="202114" cy="11617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3" name="组合 42"/>
          <p:cNvGrpSpPr/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745" y="4364405"/>
              <a:ext cx="195748" cy="15755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4" name="组合 1"/>
          <p:cNvGrpSpPr/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68" y="2690598"/>
              <a:ext cx="211661" cy="18142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5" name="组合 49"/>
          <p:cNvGrpSpPr/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039" y="4486736"/>
              <a:ext cx="238160" cy="18417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47" name="组合 45"/>
          <p:cNvGrpSpPr/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1343" y="4263316"/>
              <a:ext cx="144635" cy="1446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8" name="组合 44"/>
          <p:cNvGrpSpPr/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780" y="990154"/>
              <a:ext cx="202117" cy="16710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/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52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mtClean="0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5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mtClean="0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/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0_TCP&#23458;&#25143;&#31471;&#31243;&#24207;&#24320;&#21457;.mp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1.png"/><Relationship Id="rId3" Type="http://schemas.openxmlformats.org/officeDocument/2006/relationships/hyperlink" Target="../03-&#35270;&#39057;/11_TCP&#26381;&#21153;&#31471;&#31243;&#24207;&#24320;&#21457;&#27969;&#31243;.mp4" TargetMode="External"/><Relationship Id="rId2" Type="http://schemas.openxmlformats.org/officeDocument/2006/relationships/image" Target="../media/image24.png"/><Relationship Id="rId1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2_TCP&#26381;&#21153;&#31471;&#31243;&#24207;&#24320;&#21457;.mp4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hyperlink" Target="../03-&#35270;&#39057;/08_python3&#32534;&#30721;&#36716;&#21270;.mp4" TargetMode="External"/><Relationship Id="rId1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3_TCP&#32593;&#32476;&#24212;&#29992;&#31243;&#24207;&#30456;&#20851;&#27880;&#24847;&#28857;.mp4" TargetMode="Externa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4_socket&#20043;send&#21644;recv&#21407;&#29702;&#21078;&#26512;.mp4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5_&#26696;&#20363;_&#22810;&#20219;&#21153;&#29256;TCP&#26381;&#21153;&#31471;&#31243;&#24207;&#24320;&#21457;01.mp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6_%20&#26696;&#20363;_&#22810;&#20219;&#21153;&#29256;TCP&#26381;&#21153;&#31471;&#31243;&#24207;&#24320;&#21457;02.mp4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9_TCP&#23458;&#25143;&#31471;&#31243;&#24207;&#24320;&#21457;&#27969;&#31243;.mp4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/>
          <p:cNvSpPr txBox="1">
            <a:spLocks noChangeArrowheads="1"/>
          </p:cNvSpPr>
          <p:nvPr/>
        </p:nvSpPr>
        <p:spPr bwMode="auto">
          <a:xfrm>
            <a:off x="1937715" y="2211279"/>
            <a:ext cx="522412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的网络应用程序开发</a:t>
            </a:r>
            <a:endParaRPr lang="en-US" altLang="zh-CN" sz="3600" b="1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客户端程序开发流程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66672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5"/>
          <p:cNvSpPr txBox="1">
            <a:spLocks noChangeArrowheads="1"/>
          </p:cNvSpPr>
          <p:nvPr/>
        </p:nvSpPr>
        <p:spPr bwMode="auto">
          <a:xfrm>
            <a:off x="1259632" y="1981032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网络应用程序开发分为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程序开发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开发。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1259632" y="2484803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主动发起建立连接请求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的是客户端程序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1259632" y="2988574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等待接受连接请求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的是服务端程序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1880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编码转换 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客户端程序开发流程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网络应用程序注意点的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sk-SK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剖析</a:t>
            </a:r>
            <a:endParaRPr lang="en-US" altLang="zh-TW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案例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客户端程序流程</a:t>
            </a:r>
            <a:endParaRPr lang="zh-CN" altLang="en-US" sz="1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259632" y="1981032"/>
            <a:ext cx="6913264" cy="130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创建客户端套接字对象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和服务端套接字建立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关闭客户端套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接字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类的介绍</a:t>
            </a:r>
            <a:endParaRPr lang="zh-CN" altLang="en-US" sz="1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259632" y="1888699"/>
            <a:ext cx="288032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endParaRPr lang="en-US" altLang="zh-CN" sz="105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创建客户端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对象使用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socket.socket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AddressFamily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Type)</a:t>
            </a:r>
            <a:endParaRPr lang="en-US" altLang="zh-CN" sz="105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331640" y="3626009"/>
          <a:ext cx="3168352" cy="1028019"/>
        </p:xfrm>
        <a:graphic>
          <a:graphicData uri="http://schemas.openxmlformats.org/drawingml/2006/table">
            <a:tbl>
              <a:tblPr/>
              <a:tblGrid>
                <a:gridCol w="1252604"/>
                <a:gridCol w="1915748"/>
              </a:tblGrid>
              <a:tr h="4400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参数名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 err="1" smtClean="0">
                          <a:solidFill>
                            <a:srgbClr val="26262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AddressFamily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地址类型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分为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TPv4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IPv6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050" dirty="0" smtClean="0">
                          <a:solidFill>
                            <a:srgbClr val="26262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传输协议类型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1279600" y="3120915"/>
            <a:ext cx="2880320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类的参数和方法说明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05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开发客户端使用到的函数</a:t>
            </a:r>
            <a:endParaRPr lang="zh-CN" altLang="en-US" sz="1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18804" y="2019513"/>
          <a:ext cx="3168352" cy="1322005"/>
        </p:xfrm>
        <a:graphic>
          <a:graphicData uri="http://schemas.openxmlformats.org/drawingml/2006/table">
            <a:tbl>
              <a:tblPr/>
              <a:tblGrid>
                <a:gridCol w="1252604"/>
                <a:gridCol w="1915748"/>
              </a:tblGrid>
              <a:tr h="4400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方法名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 smtClean="0">
                          <a:solidFill>
                            <a:srgbClr val="26262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connect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和服务端套接字建立连接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send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发送数据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293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recv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接收数据</a:t>
                      </a:r>
                      <a:endParaRPr kumimoji="0" lang="en-US" altLang="zh-CN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18804" y="3341518"/>
          <a:ext cx="3168352" cy="293986"/>
        </p:xfrm>
        <a:graphic>
          <a:graphicData uri="http://schemas.openxmlformats.org/drawingml/2006/table">
            <a:tbl>
              <a:tblPr/>
              <a:tblGrid>
                <a:gridCol w="1252604"/>
                <a:gridCol w="1915748"/>
              </a:tblGrid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close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关闭连接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客户端套接字</a:t>
            </a:r>
            <a:endParaRPr lang="zh-CN" altLang="en-US" sz="1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5390" y="1909024"/>
            <a:ext cx="6970986" cy="2606942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1331640" y="1954458"/>
            <a:ext cx="4608511" cy="251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b="1" dirty="0">
                <a:solidFill>
                  <a:srgbClr val="000080"/>
                </a:solidFill>
              </a:rPr>
              <a:t>import </a:t>
            </a:r>
            <a:r>
              <a:rPr lang="en-US" altLang="zh-CN" sz="1050" dirty="0" smtClean="0"/>
              <a:t>socket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创建</a:t>
            </a:r>
            <a:r>
              <a:rPr lang="en-US" altLang="zh-CN" sz="1050" i="1" dirty="0" err="1">
                <a:solidFill>
                  <a:srgbClr val="808080"/>
                </a:solidFill>
              </a:rPr>
              <a:t>udp</a:t>
            </a:r>
            <a:r>
              <a:rPr lang="zh-CN" altLang="en-US" sz="1050" i="1" dirty="0">
                <a:solidFill>
                  <a:srgbClr val="808080"/>
                </a:solidFill>
              </a:rPr>
              <a:t>的套接字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i="1" dirty="0">
                <a:solidFill>
                  <a:srgbClr val="808080"/>
                </a:solidFill>
              </a:rPr>
              <a:t># AF_INET: ipv4</a:t>
            </a:r>
            <a:r>
              <a:rPr lang="zh-CN" altLang="en-US" sz="1050" i="1" dirty="0">
                <a:solidFill>
                  <a:srgbClr val="808080"/>
                </a:solidFill>
              </a:rPr>
              <a:t>地址类型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i="1" dirty="0">
                <a:solidFill>
                  <a:srgbClr val="808080"/>
                </a:solidFill>
              </a:rPr>
              <a:t># SOCK_STREAM: TCP</a:t>
            </a:r>
            <a:r>
              <a:rPr lang="zh-CN" altLang="en-US" sz="1050" i="1" dirty="0">
                <a:solidFill>
                  <a:srgbClr val="808080"/>
                </a:solidFill>
              </a:rPr>
              <a:t>传输协议类型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/>
              <a:t>s = </a:t>
            </a:r>
            <a:r>
              <a:rPr lang="en-US" altLang="zh-CN" sz="1050" dirty="0" err="1"/>
              <a:t>socket.socket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socket.AF_INET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socket.SOCK_STREAM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...</a:t>
            </a:r>
            <a:r>
              <a:rPr lang="zh-CN" altLang="en-US" sz="1050" i="1" dirty="0">
                <a:solidFill>
                  <a:srgbClr val="808080"/>
                </a:solidFill>
              </a:rPr>
              <a:t>这里是使用套接字的功能（省略）</a:t>
            </a:r>
            <a:r>
              <a:rPr lang="en-US" altLang="zh-CN" sz="1050" i="1" dirty="0">
                <a:solidFill>
                  <a:srgbClr val="808080"/>
                </a:solidFill>
              </a:rPr>
              <a:t>...</a:t>
            </a:r>
            <a:br>
              <a:rPr lang="en-US" altLang="zh-CN" sz="1050" i="1" dirty="0">
                <a:solidFill>
                  <a:srgbClr val="808080"/>
                </a:solidFill>
              </a:rPr>
            </a:br>
            <a:br>
              <a:rPr lang="en-US" altLang="zh-CN" sz="1050" i="1" dirty="0">
                <a:solidFill>
                  <a:srgbClr val="808080"/>
                </a:solidFill>
              </a:rPr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不用的时候，关闭套接字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s.close</a:t>
            </a:r>
            <a:r>
              <a:rPr lang="en-US" altLang="zh-CN" sz="1050" dirty="0" smtClean="0"/>
              <a:t>()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19162" y="923191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客户端程序发送消息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1374" y="1563639"/>
            <a:ext cx="6970986" cy="3456384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187624" y="1565058"/>
            <a:ext cx="6408712" cy="348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b="1" dirty="0">
                <a:solidFill>
                  <a:srgbClr val="000080"/>
                </a:solidFill>
              </a:rPr>
              <a:t>import </a:t>
            </a:r>
            <a:r>
              <a:rPr lang="en-US" altLang="zh-CN" sz="1050" dirty="0"/>
              <a:t>socket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创建</a:t>
            </a:r>
            <a:r>
              <a:rPr lang="en-US" altLang="zh-CN" sz="1050" i="1" dirty="0" err="1">
                <a:solidFill>
                  <a:srgbClr val="808080"/>
                </a:solidFill>
              </a:rPr>
              <a:t>tcp</a:t>
            </a:r>
            <a:r>
              <a:rPr lang="en-US" altLang="zh-CN" sz="1050" i="1" dirty="0">
                <a:solidFill>
                  <a:srgbClr val="808080"/>
                </a:solidFill>
              </a:rPr>
              <a:t> socket</a:t>
            </a:r>
            <a:br>
              <a:rPr lang="en-US" altLang="zh-CN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tcp_client_socket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socket.socket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socket.AF_INET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socket.SOCK_STREAM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目的信息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server_ip</a:t>
            </a:r>
            <a:r>
              <a:rPr lang="en-US" altLang="zh-CN" sz="1050" dirty="0"/>
              <a:t> = </a:t>
            </a:r>
            <a:r>
              <a:rPr lang="en-US" altLang="zh-CN" sz="1050" dirty="0">
                <a:solidFill>
                  <a:srgbClr val="000080"/>
                </a:solidFill>
              </a:rPr>
              <a:t>input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“</a:t>
            </a:r>
            <a:r>
              <a:rPr lang="zh-CN" altLang="en-US" sz="1050" b="1" dirty="0" smtClean="0">
                <a:solidFill>
                  <a:srgbClr val="008080"/>
                </a:solidFill>
              </a:rPr>
              <a:t>请</a:t>
            </a:r>
            <a:r>
              <a:rPr lang="zh-CN" altLang="en-US" sz="1050" b="1" dirty="0">
                <a:solidFill>
                  <a:srgbClr val="008080"/>
                </a:solidFill>
              </a:rPr>
              <a:t>输入服务器</a:t>
            </a:r>
            <a:r>
              <a:rPr lang="en-US" altLang="zh-CN" sz="1050" b="1" dirty="0" err="1">
                <a:solidFill>
                  <a:srgbClr val="008080"/>
                </a:solidFill>
              </a:rPr>
              <a:t>ip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:”</a:t>
            </a:r>
            <a:r>
              <a:rPr lang="en-US" altLang="zh-CN" sz="1050" dirty="0" smtClean="0"/>
              <a:t>)</a:t>
            </a:r>
            <a:br>
              <a:rPr lang="en-US" altLang="zh-CN" sz="1050" dirty="0"/>
            </a:br>
            <a:r>
              <a:rPr lang="en-US" altLang="zh-CN" sz="1050" dirty="0" err="1"/>
              <a:t>server_port</a:t>
            </a:r>
            <a:r>
              <a:rPr lang="en-US" altLang="zh-CN" sz="1050" dirty="0"/>
              <a:t> = </a:t>
            </a:r>
            <a:r>
              <a:rPr lang="en-US" altLang="zh-CN" sz="1050" dirty="0" err="1">
                <a:solidFill>
                  <a:srgbClr val="000080"/>
                </a:solidFill>
              </a:rPr>
              <a:t>int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000080"/>
                </a:solidFill>
              </a:rPr>
              <a:t>input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“</a:t>
            </a:r>
            <a:r>
              <a:rPr lang="zh-CN" altLang="en-US" sz="1050" b="1" dirty="0" smtClean="0">
                <a:solidFill>
                  <a:srgbClr val="008080"/>
                </a:solidFill>
              </a:rPr>
              <a:t>请</a:t>
            </a:r>
            <a:r>
              <a:rPr lang="zh-CN" altLang="en-US" sz="1050" b="1" dirty="0">
                <a:solidFill>
                  <a:srgbClr val="008080"/>
                </a:solidFill>
              </a:rPr>
              <a:t>输入服务器</a:t>
            </a:r>
            <a:r>
              <a:rPr lang="en-US" altLang="zh-CN" sz="1050" b="1" dirty="0">
                <a:solidFill>
                  <a:srgbClr val="008080"/>
                </a:solidFill>
              </a:rPr>
              <a:t>port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:”</a:t>
            </a:r>
            <a:r>
              <a:rPr lang="en-US" altLang="zh-CN" sz="1050" dirty="0" smtClean="0"/>
              <a:t>))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连接服务器套接字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tcp_client_socket.connect</a:t>
            </a:r>
            <a:r>
              <a:rPr lang="en-US" altLang="zh-CN" sz="1050" dirty="0"/>
              <a:t>((</a:t>
            </a:r>
            <a:r>
              <a:rPr lang="en-US" altLang="zh-CN" sz="1050" dirty="0" err="1"/>
              <a:t>server_ip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server_port</a:t>
            </a:r>
            <a:r>
              <a:rPr lang="en-US" altLang="zh-CN" sz="1050" dirty="0"/>
              <a:t>))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提示用户输入数据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send_data</a:t>
            </a:r>
            <a:r>
              <a:rPr lang="en-US" altLang="zh-CN" sz="1050" dirty="0"/>
              <a:t> = </a:t>
            </a:r>
            <a:r>
              <a:rPr lang="en-US" altLang="zh-CN" sz="1050" dirty="0">
                <a:solidFill>
                  <a:srgbClr val="000080"/>
                </a:solidFill>
              </a:rPr>
              <a:t>input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“</a:t>
            </a:r>
            <a:r>
              <a:rPr lang="zh-CN" altLang="en-US" sz="1050" b="1" dirty="0" smtClean="0">
                <a:solidFill>
                  <a:srgbClr val="008080"/>
                </a:solidFill>
              </a:rPr>
              <a:t>请</a:t>
            </a:r>
            <a:r>
              <a:rPr lang="zh-CN" altLang="en-US" sz="1050" b="1" dirty="0">
                <a:solidFill>
                  <a:srgbClr val="008080"/>
                </a:solidFill>
              </a:rPr>
              <a:t>输入要发送的数据</a:t>
            </a:r>
            <a:r>
              <a:rPr lang="zh-CN" altLang="en-US" sz="1050" b="1" dirty="0" smtClean="0">
                <a:solidFill>
                  <a:srgbClr val="008080"/>
                </a:solidFill>
              </a:rPr>
              <a:t>：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”</a:t>
            </a:r>
            <a:r>
              <a:rPr lang="en-US" altLang="zh-CN" sz="1050" dirty="0" smtClean="0"/>
              <a:t>)</a:t>
            </a:r>
            <a:br>
              <a:rPr lang="en-US" altLang="zh-CN" sz="1050" dirty="0"/>
            </a:br>
            <a:r>
              <a:rPr lang="en-US" altLang="zh-CN" sz="1050" dirty="0" err="1"/>
              <a:t>tcp_client_socket.send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send_data.encode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”utf-8“</a:t>
            </a:r>
            <a:r>
              <a:rPr lang="en-US" altLang="zh-CN" sz="1050" dirty="0" smtClean="0"/>
              <a:t>))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 #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 注意：如果是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windows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的网络调试助手使用</a:t>
            </a:r>
            <a:r>
              <a:rPr lang="en-US" altLang="zh-CN" sz="1050" i="1" dirty="0" err="1" smtClean="0">
                <a:solidFill>
                  <a:srgbClr val="808080"/>
                </a:solidFill>
              </a:rPr>
              <a:t>gbk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编码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关闭套接字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tcp_client_socket.close</a:t>
            </a:r>
            <a:r>
              <a:rPr lang="en-US" altLang="zh-CN" sz="1050" dirty="0"/>
              <a:t>()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19162" y="923191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程序接收消息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1374" y="1563639"/>
            <a:ext cx="6970986" cy="3456384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187624" y="1565058"/>
            <a:ext cx="4608511" cy="348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b="1" dirty="0">
                <a:solidFill>
                  <a:srgbClr val="000080"/>
                </a:solidFill>
              </a:rPr>
              <a:t>import </a:t>
            </a:r>
            <a:r>
              <a:rPr lang="en-US" altLang="zh-CN" sz="1050" dirty="0"/>
              <a:t>socket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创建</a:t>
            </a:r>
            <a:r>
              <a:rPr lang="en-US" altLang="zh-CN" sz="1050" i="1" dirty="0" err="1">
                <a:solidFill>
                  <a:srgbClr val="808080"/>
                </a:solidFill>
              </a:rPr>
              <a:t>tcp</a:t>
            </a:r>
            <a:r>
              <a:rPr lang="en-US" altLang="zh-CN" sz="1050" i="1" dirty="0">
                <a:solidFill>
                  <a:srgbClr val="808080"/>
                </a:solidFill>
              </a:rPr>
              <a:t> socket</a:t>
            </a:r>
            <a:br>
              <a:rPr lang="en-US" altLang="zh-CN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tcp_client_socket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socket.socket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socket.AF_INET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socket.SOCK_STREAM</a:t>
            </a:r>
            <a:r>
              <a:rPr lang="en-US" altLang="zh-CN" sz="1050" dirty="0" smtClean="0"/>
              <a:t>)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server_ip</a:t>
            </a:r>
            <a:r>
              <a:rPr lang="en-US" altLang="zh-CN" sz="1050" dirty="0"/>
              <a:t> = </a:t>
            </a:r>
            <a:r>
              <a:rPr lang="en-US" altLang="zh-CN" sz="1050" dirty="0">
                <a:solidFill>
                  <a:srgbClr val="000080"/>
                </a:solidFill>
              </a:rPr>
              <a:t>input</a:t>
            </a:r>
            <a:r>
              <a:rPr lang="en-US" altLang="zh-CN" sz="1050" dirty="0"/>
              <a:t>(</a:t>
            </a:r>
            <a:r>
              <a:rPr lang="en-US" altLang="zh-CN" sz="1050" b="1" dirty="0">
                <a:solidFill>
                  <a:srgbClr val="008080"/>
                </a:solidFill>
              </a:rPr>
              <a:t>"</a:t>
            </a:r>
            <a:r>
              <a:rPr lang="zh-CN" altLang="en-US" sz="1050" b="1" dirty="0">
                <a:solidFill>
                  <a:srgbClr val="008080"/>
                </a:solidFill>
              </a:rPr>
              <a:t>请输入服务器</a:t>
            </a:r>
            <a:r>
              <a:rPr lang="en-US" altLang="zh-CN" sz="1050" b="1" dirty="0" err="1">
                <a:solidFill>
                  <a:srgbClr val="008080"/>
                </a:solidFill>
              </a:rPr>
              <a:t>ip</a:t>
            </a:r>
            <a:r>
              <a:rPr lang="en-US" altLang="zh-CN" sz="1050" b="1" dirty="0">
                <a:solidFill>
                  <a:srgbClr val="008080"/>
                </a:solidFill>
              </a:rPr>
              <a:t>:"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 err="1"/>
              <a:t>server_port</a:t>
            </a:r>
            <a:r>
              <a:rPr lang="en-US" altLang="zh-CN" sz="1050" dirty="0"/>
              <a:t> = </a:t>
            </a:r>
            <a:r>
              <a:rPr lang="en-US" altLang="zh-CN" sz="1050" dirty="0" err="1">
                <a:solidFill>
                  <a:srgbClr val="000080"/>
                </a:solidFill>
              </a:rPr>
              <a:t>int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000080"/>
                </a:solidFill>
              </a:rPr>
              <a:t>input</a:t>
            </a:r>
            <a:r>
              <a:rPr lang="en-US" altLang="zh-CN" sz="1050" dirty="0"/>
              <a:t>(</a:t>
            </a:r>
            <a:r>
              <a:rPr lang="en-US" altLang="zh-CN" sz="1050" b="1" dirty="0">
                <a:solidFill>
                  <a:srgbClr val="008080"/>
                </a:solidFill>
              </a:rPr>
              <a:t>"</a:t>
            </a:r>
            <a:r>
              <a:rPr lang="zh-CN" altLang="en-US" sz="1050" b="1" dirty="0">
                <a:solidFill>
                  <a:srgbClr val="008080"/>
                </a:solidFill>
              </a:rPr>
              <a:t>请输入服务器</a:t>
            </a:r>
            <a:r>
              <a:rPr lang="en-US" altLang="zh-CN" sz="1050" b="1" dirty="0">
                <a:solidFill>
                  <a:srgbClr val="008080"/>
                </a:solidFill>
              </a:rPr>
              <a:t>port:"</a:t>
            </a:r>
            <a:r>
              <a:rPr lang="en-US" altLang="zh-CN" sz="1050" dirty="0"/>
              <a:t>))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连接服务器套接字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tcp_client_socket.connect</a:t>
            </a:r>
            <a:r>
              <a:rPr lang="en-US" altLang="zh-CN" sz="1050" dirty="0"/>
              <a:t>((</a:t>
            </a:r>
            <a:r>
              <a:rPr lang="en-US" altLang="zh-CN" sz="1050" dirty="0" err="1"/>
              <a:t>server_ip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server_port</a:t>
            </a:r>
            <a:r>
              <a:rPr lang="en-US" altLang="zh-CN" sz="1050" dirty="0" smtClean="0"/>
              <a:t>))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send_data</a:t>
            </a:r>
            <a:r>
              <a:rPr lang="en-US" altLang="zh-CN" sz="1050" dirty="0"/>
              <a:t> = </a:t>
            </a:r>
            <a:r>
              <a:rPr lang="en-US" altLang="zh-CN" sz="1050" dirty="0">
                <a:solidFill>
                  <a:srgbClr val="000080"/>
                </a:solidFill>
              </a:rPr>
              <a:t>input</a:t>
            </a:r>
            <a:r>
              <a:rPr lang="en-US" altLang="zh-CN" sz="1050" dirty="0"/>
              <a:t>(</a:t>
            </a:r>
            <a:r>
              <a:rPr lang="en-US" altLang="zh-CN" sz="1050" b="1" dirty="0">
                <a:solidFill>
                  <a:srgbClr val="008080"/>
                </a:solidFill>
              </a:rPr>
              <a:t>"</a:t>
            </a:r>
            <a:r>
              <a:rPr lang="zh-CN" altLang="en-US" sz="1050" b="1" dirty="0">
                <a:solidFill>
                  <a:srgbClr val="008080"/>
                </a:solidFill>
              </a:rPr>
              <a:t>请输入要发送的数据：</a:t>
            </a:r>
            <a:r>
              <a:rPr lang="en-US" altLang="zh-CN" sz="1050" b="1" dirty="0">
                <a:solidFill>
                  <a:srgbClr val="008080"/>
                </a:solidFill>
              </a:rPr>
              <a:t>"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 err="1"/>
              <a:t>tcp_client_socket.send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send_data.encode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”utf-8"</a:t>
            </a:r>
            <a:r>
              <a:rPr lang="en-US" altLang="zh-CN" sz="1050" dirty="0" smtClean="0"/>
              <a:t>))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接收对方发送过来的数据，最大接收</a:t>
            </a:r>
            <a:r>
              <a:rPr lang="en-US" altLang="zh-CN" sz="1050" i="1" dirty="0">
                <a:solidFill>
                  <a:srgbClr val="808080"/>
                </a:solidFill>
              </a:rPr>
              <a:t>1024</a:t>
            </a:r>
            <a:r>
              <a:rPr lang="zh-CN" altLang="en-US" sz="1050" i="1" dirty="0">
                <a:solidFill>
                  <a:srgbClr val="808080"/>
                </a:solidFill>
              </a:rPr>
              <a:t>个字节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recvData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tcp_client_socket.recv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0000FF"/>
                </a:solidFill>
              </a:rPr>
              <a:t>1024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>
                <a:solidFill>
                  <a:srgbClr val="000080"/>
                </a:solidFill>
              </a:rPr>
              <a:t>print</a:t>
            </a:r>
            <a:r>
              <a:rPr lang="en-US" altLang="zh-CN" sz="1050" dirty="0"/>
              <a:t>(</a:t>
            </a:r>
            <a:r>
              <a:rPr lang="en-US" altLang="zh-CN" sz="1050" b="1" dirty="0">
                <a:solidFill>
                  <a:srgbClr val="008080"/>
                </a:solidFill>
              </a:rPr>
              <a:t>'</a:t>
            </a:r>
            <a:r>
              <a:rPr lang="zh-CN" altLang="en-US" sz="1050" b="1" dirty="0">
                <a:solidFill>
                  <a:srgbClr val="008080"/>
                </a:solidFill>
              </a:rPr>
              <a:t>接收到的数据为</a:t>
            </a:r>
            <a:r>
              <a:rPr lang="en-US" altLang="zh-CN" sz="1050" b="1" dirty="0">
                <a:solidFill>
                  <a:srgbClr val="008080"/>
                </a:solidFill>
              </a:rPr>
              <a:t>:'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recvData.decode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’utf-8'</a:t>
            </a:r>
            <a:r>
              <a:rPr lang="en-US" altLang="zh-CN" sz="1050" dirty="0" smtClean="0"/>
              <a:t>))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关闭套接字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tcp_client_socket.close</a:t>
            </a:r>
            <a:r>
              <a:rPr lang="en-US" altLang="zh-CN" sz="1050" dirty="0"/>
              <a:t>()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19162" y="923191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819162" y="1590682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导入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819162" y="1927638"/>
            <a:ext cx="6913264" cy="81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创建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套接字‘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参数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‘AF_INET’,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表示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IPv4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地址类型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参数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‘SOCK_STREAM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’,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表示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传输协议类型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819162" y="2774571"/>
            <a:ext cx="6913264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发送数据‘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参数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要发送的二进制数据， 注意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字符串需要使用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encode()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方法进行编码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829406" y="3380735"/>
            <a:ext cx="6913264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接收数据‘</a:t>
            </a:r>
            <a:r>
              <a:rPr lang="en-US" altLang="zh-CN" sz="105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参数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表示每次接收数据的大小，单位是字节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829406" y="3985294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关闭套接字‘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’表示通信完成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8" grpId="0"/>
      <p:bldP spid="12" grpId="0"/>
      <p:bldP spid="1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1880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编码转换 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客户端程序开发流程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网络应用程序注意点的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sk-SK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剖析</a:t>
            </a:r>
            <a:endParaRPr lang="en-US" altLang="zh-TW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案例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1880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python3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编码转换 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程序开发流程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网络应用程序注意点的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sk-SK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剖析</a:t>
            </a:r>
            <a:endParaRPr lang="en-US" altLang="zh-TW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案例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TCP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66672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080" y="2290728"/>
            <a:ext cx="1728192" cy="145320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349666"/>
            <a:ext cx="1169952" cy="139426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cxnSp>
        <p:nvCxnSpPr>
          <p:cNvPr id="18" name="直线箭头连接符 17"/>
          <p:cNvCxnSpPr/>
          <p:nvPr/>
        </p:nvCxnSpPr>
        <p:spPr>
          <a:xfrm>
            <a:off x="3174739" y="3046799"/>
            <a:ext cx="17573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41375" y="4199963"/>
            <a:ext cx="35509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具有了客户端和服务端，一个网络应用才可以</a:t>
            </a:r>
            <a:r>
              <a:rPr kumimoji="1" lang="zh-CN" altLang="en-US" sz="105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真正的使用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" name="图片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66672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开发流程介绍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5"/>
          <p:cNvSpPr txBox="1">
            <a:spLocks noChangeArrowheads="1"/>
          </p:cNvSpPr>
          <p:nvPr/>
        </p:nvSpPr>
        <p:spPr bwMode="auto">
          <a:xfrm>
            <a:off x="4644008" y="1981032"/>
            <a:ext cx="2088232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创建服务端端套接字对象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5"/>
          <p:cNvSpPr txBox="1">
            <a:spLocks noChangeArrowheads="1"/>
          </p:cNvSpPr>
          <p:nvPr/>
        </p:nvSpPr>
        <p:spPr bwMode="auto">
          <a:xfrm>
            <a:off x="4644008" y="2345587"/>
            <a:ext cx="208823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lvl="0" indent="0" eaLnBrk="1" hangingPunct="1"/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绑定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地址和端口号</a:t>
            </a:r>
            <a:endParaRPr lang="zh-CN" altLang="en-US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5"/>
          <p:cNvSpPr txBox="1">
            <a:spLocks noChangeArrowheads="1"/>
          </p:cNvSpPr>
          <p:nvPr/>
        </p:nvSpPr>
        <p:spPr bwMode="auto">
          <a:xfrm>
            <a:off x="4644008" y="2693228"/>
            <a:ext cx="2088232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设置监听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644008" y="3027935"/>
            <a:ext cx="2088232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等待接受客户端的连接请求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4644008" y="3362642"/>
            <a:ext cx="2088232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接收数据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4644008" y="3697349"/>
            <a:ext cx="2088232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发送数据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4644008" y="4022382"/>
            <a:ext cx="2088232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关闭套接字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648" y="1770136"/>
            <a:ext cx="2376264" cy="318501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TCP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1259632" y="1981032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创建服务端套接字对象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259632" y="2345587"/>
            <a:ext cx="691326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lvl="0" indent="0" eaLnBrk="1" hangingPunct="1"/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绑定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地址和端口号</a:t>
            </a:r>
            <a:endParaRPr lang="zh-CN" altLang="en-US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1259632" y="2693228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设置监听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1259632" y="3027935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等待接受客户端的连接请求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1259632" y="3362642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接收数据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1259632" y="3697349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发送数据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259632" y="4022382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关闭套接字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1880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编码转换 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客户端程序开发流程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网络应用程序注意点的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sk-SK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剖析</a:t>
            </a:r>
            <a:endParaRPr lang="en-US" altLang="zh-TW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案例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服务端程序程序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服务端程序程序</a:t>
            </a:r>
            <a:r>
              <a:rPr lang="zh-CN" altLang="en-US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1259632" y="1981032"/>
            <a:ext cx="6913264" cy="178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创建服务端套接字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绑定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地址和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端口号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等待接受客户端的连接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关闭套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接字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类的介绍</a:t>
            </a:r>
            <a:endParaRPr lang="zh-CN" altLang="en-US" sz="1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259632" y="1888699"/>
            <a:ext cx="288032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endParaRPr lang="en-US" altLang="zh-CN" sz="105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创建服务端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对象使用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socket.socket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AddressFamily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Type)</a:t>
            </a:r>
            <a:endParaRPr lang="en-US" altLang="zh-CN" sz="105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331640" y="3626009"/>
          <a:ext cx="3168352" cy="1028019"/>
        </p:xfrm>
        <a:graphic>
          <a:graphicData uri="http://schemas.openxmlformats.org/drawingml/2006/table">
            <a:tbl>
              <a:tblPr/>
              <a:tblGrid>
                <a:gridCol w="1252604"/>
                <a:gridCol w="1915748"/>
              </a:tblGrid>
              <a:tr h="4400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参数名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 err="1" smtClean="0">
                          <a:solidFill>
                            <a:srgbClr val="26262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AddressFamily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地址类型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分为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TPv4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IPv6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050" dirty="0" smtClean="0">
                          <a:solidFill>
                            <a:srgbClr val="26262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传输协议类型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1279600" y="3120915"/>
            <a:ext cx="2880320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类的参数和方法说明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05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1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开发相关函数</a:t>
            </a:r>
            <a:endParaRPr lang="zh-CN" altLang="en-US" sz="1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87748" y="2067694"/>
          <a:ext cx="3168352" cy="1909977"/>
        </p:xfrm>
        <a:graphic>
          <a:graphicData uri="http://schemas.openxmlformats.org/drawingml/2006/table">
            <a:tbl>
              <a:tblPr/>
              <a:tblGrid>
                <a:gridCol w="1252604"/>
                <a:gridCol w="1915748"/>
              </a:tblGrid>
              <a:tr h="4400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方法名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 smtClean="0">
                          <a:solidFill>
                            <a:srgbClr val="26262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bind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绑定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地址和端口号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listen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设置监听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293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等待接受客户端的连接请求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send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发送数据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293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recv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接收数据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19162" y="923191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服务端程序接收消息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1374" y="1563639"/>
            <a:ext cx="6970986" cy="3456384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187624" y="1565058"/>
            <a:ext cx="5616624" cy="348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b="1" dirty="0">
                <a:solidFill>
                  <a:srgbClr val="000080"/>
                </a:solidFill>
              </a:rPr>
              <a:t>import </a:t>
            </a:r>
            <a:r>
              <a:rPr lang="en-US" altLang="zh-CN" sz="1050" dirty="0"/>
              <a:t>socket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创建</a:t>
            </a:r>
            <a:r>
              <a:rPr lang="en-US" altLang="zh-CN" sz="1050" i="1" dirty="0">
                <a:solidFill>
                  <a:srgbClr val="808080"/>
                </a:solidFill>
              </a:rPr>
              <a:t>socket</a:t>
            </a:r>
            <a:br>
              <a:rPr lang="en-US" altLang="zh-CN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socket.socket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socket.AF_INET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socket.SOCK_STREAM</a:t>
            </a:r>
            <a:r>
              <a:rPr lang="en-US" altLang="zh-CN" sz="1050" dirty="0" smtClean="0"/>
              <a:t>)</a:t>
            </a:r>
            <a:endParaRPr lang="en-US" altLang="zh-CN" sz="1050" dirty="0" smtClean="0"/>
          </a:p>
          <a:p>
            <a:pPr marL="0" lvl="0" indent="0">
              <a:lnSpc>
                <a:spcPct val="150000"/>
              </a:lnSpc>
            </a:pP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设置端口号复用，让程序退出端口号立即释放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tcp_server_socket.setsockopt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socket.SOL_SOCKET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socket.SO_REUSEADDR</a:t>
            </a:r>
            <a:r>
              <a:rPr lang="en-US" altLang="zh-CN" sz="1050" dirty="0"/>
              <a:t>, </a:t>
            </a:r>
            <a:r>
              <a:rPr lang="en-US" altLang="zh-CN" sz="1050" b="1" dirty="0">
                <a:solidFill>
                  <a:srgbClr val="000080"/>
                </a:solidFill>
              </a:rPr>
              <a:t>True</a:t>
            </a:r>
            <a:r>
              <a:rPr lang="en-US" altLang="zh-CN" sz="1050" dirty="0"/>
              <a:t>) 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tcp_server_socket.bind</a:t>
            </a:r>
            <a:r>
              <a:rPr lang="en-US" altLang="zh-CN" sz="1050" dirty="0" smtClean="0"/>
              <a:t>((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‘’</a:t>
            </a:r>
            <a:r>
              <a:rPr lang="en-US" altLang="zh-CN" sz="1050" dirty="0" smtClean="0"/>
              <a:t>, </a:t>
            </a:r>
            <a:r>
              <a:rPr lang="en-US" altLang="zh-CN" sz="1050" dirty="0">
                <a:solidFill>
                  <a:srgbClr val="0000FF"/>
                </a:solidFill>
              </a:rPr>
              <a:t>7788</a:t>
            </a:r>
            <a:r>
              <a:rPr lang="en-US" altLang="zh-CN" sz="1050" dirty="0" smtClean="0"/>
              <a:t>))</a:t>
            </a:r>
            <a:r>
              <a:rPr lang="en-US" altLang="zh-CN" sz="1050" i="1" dirty="0">
                <a:solidFill>
                  <a:srgbClr val="808080"/>
                </a:solidFill>
              </a:rPr>
              <a:t> 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#</a:t>
            </a:r>
            <a:r>
              <a:rPr lang="zh-CN" altLang="en-US" sz="1050" i="1" dirty="0">
                <a:solidFill>
                  <a:srgbClr val="808080"/>
                </a:solidFill>
              </a:rPr>
              <a:t>绑定</a:t>
            </a:r>
            <a:r>
              <a:rPr lang="en-US" altLang="zh-CN" sz="1050" i="1" dirty="0">
                <a:solidFill>
                  <a:srgbClr val="808080"/>
                </a:solidFill>
              </a:rPr>
              <a:t>IP</a:t>
            </a:r>
            <a:r>
              <a:rPr lang="zh-CN" altLang="en-US" sz="1050" i="1" dirty="0">
                <a:solidFill>
                  <a:srgbClr val="808080"/>
                </a:solidFill>
              </a:rPr>
              <a:t>地址和端口号</a:t>
            </a:r>
            <a:endParaRPr lang="zh-CN" altLang="en-US" sz="1050" i="1" dirty="0">
              <a:solidFill>
                <a:srgbClr val="80808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050" i="1" dirty="0" smtClean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设置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监听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tcp_server_socket.listen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0000FF"/>
                </a:solidFill>
              </a:rPr>
              <a:t>128</a:t>
            </a:r>
            <a:r>
              <a:rPr lang="en-US" altLang="zh-CN" sz="1050" dirty="0" smtClean="0"/>
              <a:t>)</a:t>
            </a:r>
            <a:r>
              <a:rPr lang="zh-CN" altLang="en-US" sz="1050" dirty="0" smtClean="0"/>
              <a:t> </a:t>
            </a:r>
            <a:r>
              <a:rPr lang="en-US" altLang="zh-CN" sz="1050" i="1" dirty="0">
                <a:solidFill>
                  <a:srgbClr val="808080"/>
                </a:solidFill>
              </a:rPr>
              <a:t># 128:</a:t>
            </a:r>
            <a:r>
              <a:rPr lang="zh-CN" altLang="en-US" sz="1050" i="1" dirty="0">
                <a:solidFill>
                  <a:srgbClr val="808080"/>
                </a:solidFill>
              </a:rPr>
              <a:t>表示最大等待连接数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如果有新的客户端来连接服务端，那么就产生一个新的套接字专门为这个客户端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服务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client_socket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clientAddr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tcp_server_socket.accept</a:t>
            </a:r>
            <a:r>
              <a:rPr lang="en-US" altLang="zh-CN" sz="1050" dirty="0" smtClean="0"/>
              <a:t>()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recv_data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client_socket.recv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0000FF"/>
                </a:solidFill>
              </a:rPr>
              <a:t>1024</a:t>
            </a:r>
            <a:r>
              <a:rPr lang="en-US" altLang="zh-CN" sz="1050" dirty="0"/>
              <a:t>) 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接收</a:t>
            </a:r>
            <a:r>
              <a:rPr lang="en-US" altLang="zh-CN" sz="1050" i="1" dirty="0">
                <a:solidFill>
                  <a:srgbClr val="808080"/>
                </a:solidFill>
              </a:rPr>
              <a:t>1024</a:t>
            </a:r>
            <a:r>
              <a:rPr lang="zh-CN" altLang="en-US" sz="1050" i="1" dirty="0">
                <a:solidFill>
                  <a:srgbClr val="808080"/>
                </a:solidFill>
              </a:rPr>
              <a:t>个字节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>
                <a:solidFill>
                  <a:srgbClr val="000080"/>
                </a:solidFill>
              </a:rPr>
              <a:t>print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‘</a:t>
            </a:r>
            <a:r>
              <a:rPr lang="zh-CN" altLang="en-US" sz="1050" b="1" dirty="0" smtClean="0">
                <a:solidFill>
                  <a:srgbClr val="008080"/>
                </a:solidFill>
              </a:rPr>
              <a:t>接收</a:t>
            </a:r>
            <a:r>
              <a:rPr lang="zh-CN" altLang="en-US" sz="1050" b="1" dirty="0">
                <a:solidFill>
                  <a:srgbClr val="008080"/>
                </a:solidFill>
              </a:rPr>
              <a:t>到的数据为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:’</a:t>
            </a:r>
            <a:r>
              <a:rPr lang="en-US" altLang="zh-CN" sz="1050" dirty="0" smtClean="0"/>
              <a:t>, </a:t>
            </a:r>
            <a:r>
              <a:rPr lang="en-US" altLang="zh-CN" sz="1050" dirty="0" err="1"/>
              <a:t>recv_data.decode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‘utf-8’</a:t>
            </a:r>
            <a:r>
              <a:rPr lang="en-US" altLang="zh-CN" sz="1050" dirty="0" smtClean="0"/>
              <a:t>))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client_socket.close</a:t>
            </a:r>
            <a:r>
              <a:rPr lang="en-US" altLang="zh-CN" sz="1050" dirty="0" smtClean="0"/>
              <a:t>()</a:t>
            </a:r>
            <a:r>
              <a:rPr lang="zh-CN" altLang="en-US" sz="1050" dirty="0" smtClean="0"/>
              <a:t>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关闭为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这个服务与</a:t>
            </a:r>
            <a:r>
              <a:rPr lang="zh-CN" altLang="en-US" sz="1050" i="1" dirty="0">
                <a:solidFill>
                  <a:srgbClr val="808080"/>
                </a:solidFill>
              </a:rPr>
              <a:t>客户端的套接字</a:t>
            </a:r>
            <a:br>
              <a:rPr lang="en-US" altLang="zh-CN" sz="1050" dirty="0"/>
            </a:br>
            <a:r>
              <a:rPr lang="en-US" altLang="zh-CN" sz="1050" dirty="0" err="1"/>
              <a:t>tcp_server_socket.close</a:t>
            </a:r>
            <a:r>
              <a:rPr lang="en-US" altLang="zh-CN" sz="1050" dirty="0" smtClean="0"/>
              <a:t>()</a:t>
            </a:r>
            <a:r>
              <a:rPr lang="zh-CN" altLang="en-US" sz="1050" dirty="0" smtClean="0"/>
              <a:t>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关闭为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这个服务端套</a:t>
            </a:r>
            <a:r>
              <a:rPr lang="zh-CN" altLang="en-US" sz="1050" i="1" dirty="0">
                <a:solidFill>
                  <a:srgbClr val="808080"/>
                </a:solidFill>
              </a:rPr>
              <a:t>接字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19162" y="923191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服务端程序发送消息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1374" y="1563639"/>
            <a:ext cx="6970986" cy="3456384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187624" y="1565058"/>
            <a:ext cx="5616624" cy="348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b="1" dirty="0">
                <a:solidFill>
                  <a:srgbClr val="000080"/>
                </a:solidFill>
              </a:rPr>
              <a:t>import </a:t>
            </a:r>
            <a:r>
              <a:rPr lang="en-US" altLang="zh-CN" sz="1050" dirty="0"/>
              <a:t>socket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创建</a:t>
            </a:r>
            <a:r>
              <a:rPr lang="en-US" altLang="zh-CN" sz="1050" i="1" dirty="0">
                <a:solidFill>
                  <a:srgbClr val="808080"/>
                </a:solidFill>
              </a:rPr>
              <a:t>socket</a:t>
            </a:r>
            <a:br>
              <a:rPr lang="en-US" altLang="zh-CN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socket.socket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socket.AF_INET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socket.SOCK_STREAM</a:t>
            </a:r>
            <a:r>
              <a:rPr lang="en-US" altLang="zh-CN" sz="1050" dirty="0" smtClean="0"/>
              <a:t>)</a:t>
            </a:r>
            <a:endParaRPr lang="en-US" altLang="zh-CN" sz="1050" dirty="0" smtClean="0"/>
          </a:p>
          <a:p>
            <a:pPr marL="0" lvl="0" indent="0">
              <a:lnSpc>
                <a:spcPct val="150000"/>
              </a:lnSpc>
            </a:pP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设置端口号复用，让程序退出端口号立即释放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tcp_server_socket.setsockopt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socket.SOL_SOCKET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socket.SO_REUSEADDR</a:t>
            </a:r>
            <a:r>
              <a:rPr lang="en-US" altLang="zh-CN" sz="1050" dirty="0"/>
              <a:t>, </a:t>
            </a:r>
            <a:r>
              <a:rPr lang="en-US" altLang="zh-CN" sz="1050" b="1" dirty="0">
                <a:solidFill>
                  <a:srgbClr val="000080"/>
                </a:solidFill>
              </a:rPr>
              <a:t>True</a:t>
            </a:r>
            <a:r>
              <a:rPr lang="en-US" altLang="zh-CN" sz="1050" dirty="0"/>
              <a:t>) 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tcp_server_socket.bind</a:t>
            </a:r>
            <a:r>
              <a:rPr lang="en-US" altLang="zh-CN" sz="1050" dirty="0"/>
              <a:t>((</a:t>
            </a:r>
            <a:r>
              <a:rPr lang="en-US" altLang="zh-CN" sz="1050" b="1" dirty="0">
                <a:solidFill>
                  <a:srgbClr val="008080"/>
                </a:solidFill>
              </a:rPr>
              <a:t>‘’</a:t>
            </a:r>
            <a:r>
              <a:rPr lang="en-US" altLang="zh-CN" sz="1050" dirty="0"/>
              <a:t>, </a:t>
            </a:r>
            <a:r>
              <a:rPr lang="en-US" altLang="zh-CN" sz="1050" dirty="0">
                <a:solidFill>
                  <a:srgbClr val="0000FF"/>
                </a:solidFill>
              </a:rPr>
              <a:t>7788</a:t>
            </a:r>
            <a:r>
              <a:rPr lang="en-US" altLang="zh-CN" sz="1050" dirty="0" smtClean="0"/>
              <a:t>))</a:t>
            </a:r>
            <a:r>
              <a:rPr lang="zh-CN" altLang="en-US" sz="1050" dirty="0" smtClean="0"/>
              <a:t> 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#</a:t>
            </a:r>
            <a:r>
              <a:rPr lang="zh-CN" altLang="en-US" sz="1050" i="1" dirty="0">
                <a:solidFill>
                  <a:srgbClr val="808080"/>
                </a:solidFill>
              </a:rPr>
              <a:t>绑定</a:t>
            </a:r>
            <a:r>
              <a:rPr lang="en-US" altLang="zh-CN" sz="1050" i="1" dirty="0">
                <a:solidFill>
                  <a:srgbClr val="808080"/>
                </a:solidFill>
              </a:rPr>
              <a:t>IP</a:t>
            </a:r>
            <a:r>
              <a:rPr lang="zh-CN" altLang="en-US" sz="1050" i="1" dirty="0">
                <a:solidFill>
                  <a:srgbClr val="808080"/>
                </a:solidFill>
              </a:rPr>
              <a:t>地址和端口号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tcp_server_socket.listen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0000FF"/>
                </a:solidFill>
              </a:rPr>
              <a:t>128</a:t>
            </a:r>
            <a:r>
              <a:rPr lang="en-US" altLang="zh-CN" sz="1050" dirty="0"/>
              <a:t>)</a:t>
            </a:r>
            <a:r>
              <a:rPr lang="zh-CN" altLang="en-US" sz="1050" dirty="0"/>
              <a:t>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设置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监听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,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 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128</a:t>
            </a:r>
            <a:r>
              <a:rPr lang="en-US" altLang="zh-CN" sz="1050" i="1" dirty="0">
                <a:solidFill>
                  <a:srgbClr val="808080"/>
                </a:solidFill>
              </a:rPr>
              <a:t>:</a:t>
            </a:r>
            <a:r>
              <a:rPr lang="zh-CN" altLang="en-US" sz="1050" i="1" dirty="0">
                <a:solidFill>
                  <a:srgbClr val="808080"/>
                </a:solidFill>
              </a:rPr>
              <a:t>表示最大等待连接数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如果有新的客户端来连接服务端，那么就产生一个新的套接字专门为这个客户端服务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client_socket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clientAddr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tcp_server_socket.accept</a:t>
            </a:r>
            <a:r>
              <a:rPr lang="en-US" altLang="zh-CN" sz="1050" dirty="0" smtClean="0"/>
              <a:t>()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recv_data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client_socket.recv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0000FF"/>
                </a:solidFill>
              </a:rPr>
              <a:t>1024</a:t>
            </a:r>
            <a:r>
              <a:rPr lang="en-US" altLang="zh-CN" sz="1050" dirty="0"/>
              <a:t>) 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接收</a:t>
            </a:r>
            <a:r>
              <a:rPr lang="en-US" altLang="zh-CN" sz="1050" i="1" dirty="0">
                <a:solidFill>
                  <a:srgbClr val="808080"/>
                </a:solidFill>
              </a:rPr>
              <a:t>1024</a:t>
            </a:r>
            <a:r>
              <a:rPr lang="zh-CN" altLang="en-US" sz="1050" i="1" dirty="0">
                <a:solidFill>
                  <a:srgbClr val="808080"/>
                </a:solidFill>
              </a:rPr>
              <a:t>个字节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>
                <a:solidFill>
                  <a:srgbClr val="000080"/>
                </a:solidFill>
              </a:rPr>
              <a:t>print</a:t>
            </a:r>
            <a:r>
              <a:rPr lang="en-US" altLang="zh-CN" sz="1050" dirty="0"/>
              <a:t>(</a:t>
            </a:r>
            <a:r>
              <a:rPr lang="en-US" altLang="zh-CN" sz="1050" b="1" dirty="0">
                <a:solidFill>
                  <a:srgbClr val="008080"/>
                </a:solidFill>
              </a:rPr>
              <a:t>‘</a:t>
            </a:r>
            <a:r>
              <a:rPr lang="zh-CN" altLang="en-US" sz="1050" b="1" dirty="0">
                <a:solidFill>
                  <a:srgbClr val="008080"/>
                </a:solidFill>
              </a:rPr>
              <a:t>接收到的数据为</a:t>
            </a:r>
            <a:r>
              <a:rPr lang="en-US" altLang="zh-CN" sz="1050" b="1" dirty="0">
                <a:solidFill>
                  <a:srgbClr val="008080"/>
                </a:solidFill>
              </a:rPr>
              <a:t>:’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recv_data.decode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‘utf-8’</a:t>
            </a:r>
            <a:r>
              <a:rPr lang="en-US" altLang="zh-CN" sz="1050" dirty="0" smtClean="0"/>
              <a:t>))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client_socket.send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“thank </a:t>
            </a:r>
            <a:r>
              <a:rPr lang="en-US" altLang="zh-CN" sz="1050" b="1" dirty="0">
                <a:solidFill>
                  <a:srgbClr val="008080"/>
                </a:solidFill>
              </a:rPr>
              <a:t>you 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!”</a:t>
            </a:r>
            <a:r>
              <a:rPr lang="en-US" altLang="zh-CN" sz="1050" dirty="0" smtClean="0"/>
              <a:t>.</a:t>
            </a:r>
            <a:r>
              <a:rPr lang="en-US" altLang="zh-CN" sz="1050" dirty="0"/>
              <a:t>encode</a:t>
            </a:r>
            <a:r>
              <a:rPr lang="en-US" altLang="zh-CN" sz="1050" dirty="0" smtClean="0"/>
              <a:t>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‘utf-8’</a:t>
            </a:r>
            <a:r>
              <a:rPr lang="en-US" altLang="zh-CN" sz="1050" dirty="0" smtClean="0"/>
              <a:t>))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 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 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# 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发送数据</a:t>
            </a:r>
            <a:r>
              <a:rPr lang="zh-CN" altLang="en-US" sz="1050" i="1" dirty="0">
                <a:solidFill>
                  <a:srgbClr val="808080"/>
                </a:solidFill>
              </a:rPr>
              <a:t>到客户端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client_socket.close</a:t>
            </a:r>
            <a:r>
              <a:rPr lang="en-US" altLang="zh-CN" sz="1050" dirty="0"/>
              <a:t>()</a:t>
            </a:r>
            <a:r>
              <a:rPr lang="zh-CN" altLang="en-US" sz="1050" dirty="0"/>
              <a:t>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关闭为这个服务与客户端的套接字</a:t>
            </a:r>
            <a:br>
              <a:rPr lang="en-US" altLang="zh-CN" sz="1050" dirty="0"/>
            </a:br>
            <a:r>
              <a:rPr lang="en-US" altLang="zh-CN" sz="1050" dirty="0" err="1"/>
              <a:t>tcp_server_socket.close</a:t>
            </a:r>
            <a:r>
              <a:rPr lang="en-US" altLang="zh-CN" sz="1050" dirty="0"/>
              <a:t>()</a:t>
            </a:r>
            <a:r>
              <a:rPr lang="zh-CN" altLang="en-US" sz="1050" dirty="0"/>
              <a:t>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关闭为这个服务端套接字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19162" y="923191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819162" y="1431022"/>
            <a:ext cx="8217334" cy="348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导入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套接字‘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参数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‘AF_INET’,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表示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IPv4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地址类型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参数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‘SOCK_STREAM’,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表示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传输协议类型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绑定端口号‘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bind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参数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元组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比如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:(’’,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端口号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，元组里面的一个元素是</a:t>
            </a:r>
            <a:r>
              <a:rPr lang="en-US" altLang="zh-CN" sz="105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地址，一般不需要设置，第二个元素是启动程序后使用的端口号。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设置监听‘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参数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最大等待连接数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等待接受客户端的连接请求‘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accept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发送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数据‘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参数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要发送的二进制数据， 注意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字符串需要使用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encode()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方法进行编码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接收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数据‘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参数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表示每次接收数据的大小，单位是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字节，注意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解码成字符串使用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decode()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关闭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套接字‘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’表示通信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python3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编码转换 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网络数据的传输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1187624" y="1721345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网络传输是以二进制数据进行传输的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852339" y="2779073"/>
            <a:ext cx="7232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8024" y="1131888"/>
            <a:ext cx="2972677" cy="17213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3976" y="3449296"/>
            <a:ext cx="4743606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在网络传输数据的时候，数据需要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先编码转化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为二进制（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bytes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）数据类型</a:t>
            </a:r>
            <a:endParaRPr lang="zh-CN" altLang="en-US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1880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编码转换 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客户端程序开发流程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网络应用程序注意点的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sk-SK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剖析</a:t>
            </a:r>
            <a:endParaRPr lang="en-US" altLang="zh-TW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案例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网络应用程序注意点的介绍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614834" y="1059582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当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客户端程序想要和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服务端程序进行通信的时候必须要先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建立连接</a:t>
            </a:r>
            <a:endParaRPr lang="en-US" altLang="zh-CN" sz="105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614834" y="1394289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客户端程序一般不需要绑定端口号，因为客户端是主动发起建立连接的。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613842" y="1728996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服务端程序必须绑定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端口号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，否则客户端找不到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服务端程序。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613842" y="2065613"/>
            <a:ext cx="7486550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后的套接字是被动套接字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只负责接收新的客户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的连接请求，不能收发消息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613842" y="2398410"/>
            <a:ext cx="7918598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当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客户端程序和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服务端程序连接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成功后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服务器端程序会产生一个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新的套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接字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，收发客户端消息使用该套接字。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628650" y="2731207"/>
            <a:ext cx="7486550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关闭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accept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返回的套接字意味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和这个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已经通信完毕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628650" y="3071644"/>
            <a:ext cx="810500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当客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户端的套接字调用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后，服务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器端的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会解阻塞，返回的数据长度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，服务端可以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通过返回数据的长度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来判断客户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端是否已经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下线，反之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服务端关闭套接字，客户端的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也会解阻塞，返回的数据长度也为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1880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编码转换 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客户端程序开发流程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网络应用程序注意点的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sk-SK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sk-SK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sk-SK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sk-SK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sk-SK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sk-SK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sk-SK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剖析</a:t>
            </a:r>
            <a:endParaRPr lang="en-US" altLang="zh-TW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案例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原理剖析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790575"/>
            <a:ext cx="51704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 socket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的发送和接收缓冲区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841375" y="1563638"/>
            <a:ext cx="7835081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当创建一个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 socket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对象的时候会有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发送缓冲区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和一个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缓冲区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，这个发送和接收缓冲区指的就是内存中的一片空间。</a:t>
            </a:r>
            <a:endParaRPr lang="en-US" altLang="zh-CN" sz="105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原理剖析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790575"/>
            <a:ext cx="51704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原理剖析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841375" y="1563638"/>
            <a:ext cx="7154589" cy="130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是不是直接把数据发给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是，要想发数据，必须得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通过网卡发送数据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应用程序是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无法直接通过网卡发送数据的，它需要调用操作系统接口，也就是说，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应用程序把发送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数据先写入到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发送缓冲区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内存中的一片空间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控制网卡把发送缓冲区的数据发送给服务端网卡</a:t>
            </a:r>
            <a:endParaRPr lang="en-US" altLang="zh-CN" sz="105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原理剖析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790575"/>
            <a:ext cx="51704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原理剖析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5"/>
          <p:cNvSpPr txBox="1">
            <a:spLocks noChangeArrowheads="1"/>
          </p:cNvSpPr>
          <p:nvPr/>
        </p:nvSpPr>
        <p:spPr bwMode="auto">
          <a:xfrm>
            <a:off x="841375" y="1563638"/>
            <a:ext cx="7154589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是不是直接从客户端接收数据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软件是无法直接通过网卡接收数据的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，它需要调用操作系统接口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由操作系统通过网卡接收数据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，把接收的数据写入到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接收缓冲区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内存中的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一片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空间），应用程序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再从接收缓存区获取客户端发送的数据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原理剖析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790575"/>
            <a:ext cx="51704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 err="1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原理剖析图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7624" y="1779662"/>
            <a:ext cx="1800200" cy="16218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58760" y="3545504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84167" y="1779662"/>
            <a:ext cx="1800000" cy="162182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71641" y="3550431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75856" y="2033336"/>
            <a:ext cx="572095" cy="3878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发送缓冲区</a:t>
            </a:r>
            <a:endParaRPr kumimoji="1" lang="zh-CN" altLang="en-US" sz="1000" dirty="0"/>
          </a:p>
        </p:txBody>
      </p:sp>
      <p:sp>
        <p:nvSpPr>
          <p:cNvPr id="11" name="矩形 10"/>
          <p:cNvSpPr/>
          <p:nvPr/>
        </p:nvSpPr>
        <p:spPr>
          <a:xfrm>
            <a:off x="3280147" y="2745095"/>
            <a:ext cx="576064" cy="3683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接收缓冲区</a:t>
            </a:r>
            <a:endParaRPr kumimoji="1" lang="zh-CN" altLang="en-US" sz="1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214591" y="2852954"/>
            <a:ext cx="8640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客户端数据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44591" y="2040523"/>
            <a:ext cx="572095" cy="3878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发送缓冲区</a:t>
            </a:r>
            <a:endParaRPr kumimoji="1" lang="zh-CN" altLang="en-US" sz="1000" dirty="0"/>
          </a:p>
        </p:txBody>
      </p:sp>
      <p:sp>
        <p:nvSpPr>
          <p:cNvPr id="16" name="矩形 15"/>
          <p:cNvSpPr/>
          <p:nvPr/>
        </p:nvSpPr>
        <p:spPr>
          <a:xfrm>
            <a:off x="5336959" y="2759067"/>
            <a:ext cx="576064" cy="3683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接收缓冲区</a:t>
            </a:r>
            <a:endParaRPr kumimoji="1" lang="zh-CN" altLang="en-US" sz="1000" dirty="0"/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1938915" y="2660805"/>
            <a:ext cx="516179" cy="240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383707" y="2450429"/>
            <a:ext cx="608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2" name="直线箭头连接符 21"/>
          <p:cNvCxnSpPr>
            <a:endCxn id="10" idx="1"/>
          </p:cNvCxnSpPr>
          <p:nvPr/>
        </p:nvCxnSpPr>
        <p:spPr>
          <a:xfrm flipV="1">
            <a:off x="2987824" y="2227281"/>
            <a:ext cx="288032" cy="236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153740" y="2033336"/>
            <a:ext cx="273323" cy="10822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网卡</a:t>
            </a:r>
            <a:endParaRPr kumimoji="1" lang="zh-CN" altLang="en-US" sz="1000" dirty="0"/>
          </a:p>
        </p:txBody>
      </p:sp>
      <p:sp>
        <p:nvSpPr>
          <p:cNvPr id="28" name="矩形 27"/>
          <p:cNvSpPr/>
          <p:nvPr/>
        </p:nvSpPr>
        <p:spPr>
          <a:xfrm>
            <a:off x="4826999" y="2040523"/>
            <a:ext cx="273323" cy="10822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网卡</a:t>
            </a:r>
            <a:endParaRPr kumimoji="1" lang="zh-CN" altLang="en-US" sz="1000" dirty="0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3880001" y="2245862"/>
            <a:ext cx="259951" cy="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 flipH="1">
            <a:off x="3880001" y="2961492"/>
            <a:ext cx="236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11" idx="1"/>
          </p:cNvCxnSpPr>
          <p:nvPr/>
        </p:nvCxnSpPr>
        <p:spPr>
          <a:xfrm flipH="1" flipV="1">
            <a:off x="2985679" y="2759067"/>
            <a:ext cx="294468" cy="17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/>
          <p:nvPr/>
        </p:nvCxnSpPr>
        <p:spPr>
          <a:xfrm flipV="1">
            <a:off x="4464311" y="2672712"/>
            <a:ext cx="352954" cy="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>
            <a:stCxn id="28" idx="3"/>
          </p:cNvCxnSpPr>
          <p:nvPr/>
        </p:nvCxnSpPr>
        <p:spPr>
          <a:xfrm>
            <a:off x="5100322" y="2581663"/>
            <a:ext cx="204625" cy="163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6583621" y="2995844"/>
            <a:ext cx="1263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接收到客户端数据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538844" y="2458518"/>
            <a:ext cx="608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7" name="直线箭头连接符 66"/>
          <p:cNvCxnSpPr/>
          <p:nvPr/>
        </p:nvCxnSpPr>
        <p:spPr>
          <a:xfrm flipV="1">
            <a:off x="5955813" y="2681799"/>
            <a:ext cx="607831" cy="29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endCxn id="65" idx="0"/>
          </p:cNvCxnSpPr>
          <p:nvPr/>
        </p:nvCxnSpPr>
        <p:spPr>
          <a:xfrm>
            <a:off x="6838214" y="2673147"/>
            <a:ext cx="376947" cy="32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836450" y="1921345"/>
            <a:ext cx="924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服务端数据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77" name="直线箭头连接符 76"/>
          <p:cNvCxnSpPr/>
          <p:nvPr/>
        </p:nvCxnSpPr>
        <p:spPr>
          <a:xfrm flipH="1">
            <a:off x="6830703" y="2170176"/>
            <a:ext cx="339804" cy="322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/>
          <p:cNvCxnSpPr>
            <a:stCxn id="66" idx="1"/>
          </p:cNvCxnSpPr>
          <p:nvPr/>
        </p:nvCxnSpPr>
        <p:spPr>
          <a:xfrm flipH="1" flipV="1">
            <a:off x="5955813" y="2290278"/>
            <a:ext cx="583031" cy="29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/>
          <p:cNvCxnSpPr/>
          <p:nvPr/>
        </p:nvCxnSpPr>
        <p:spPr>
          <a:xfrm flipH="1">
            <a:off x="5120236" y="2458518"/>
            <a:ext cx="216723" cy="114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/>
          <p:cNvCxnSpPr/>
          <p:nvPr/>
        </p:nvCxnSpPr>
        <p:spPr>
          <a:xfrm flipH="1">
            <a:off x="4461029" y="2515565"/>
            <a:ext cx="308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1216010" y="2073271"/>
            <a:ext cx="13006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接收到服务端数据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95" name="直线箭头连接符 94"/>
          <p:cNvCxnSpPr>
            <a:stCxn id="20" idx="1"/>
          </p:cNvCxnSpPr>
          <p:nvPr/>
        </p:nvCxnSpPr>
        <p:spPr>
          <a:xfrm flipH="1" flipV="1">
            <a:off x="1840548" y="2257669"/>
            <a:ext cx="543159" cy="319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5"/>
          <p:cNvSpPr txBox="1">
            <a:spLocks noChangeArrowheads="1"/>
          </p:cNvSpPr>
          <p:nvPr/>
        </p:nvSpPr>
        <p:spPr bwMode="auto">
          <a:xfrm>
            <a:off x="1046119" y="4201380"/>
            <a:ext cx="7835081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105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发送数据是发送到发送缓冲区，接收数据是从接收缓冲区</a:t>
            </a:r>
            <a:endParaRPr lang="en-US" altLang="zh-CN" sz="105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3" grpId="0"/>
      <p:bldP spid="8" grpId="0" animBg="1"/>
      <p:bldP spid="9" grpId="0"/>
      <p:bldP spid="10" grpId="0" animBg="1"/>
      <p:bldP spid="11" grpId="0" animBg="1"/>
      <p:bldP spid="14" grpId="0"/>
      <p:bldP spid="15" grpId="0" animBg="1"/>
      <p:bldP spid="16" grpId="0" animBg="1"/>
      <p:bldP spid="20" grpId="0"/>
      <p:bldP spid="26" grpId="0" animBg="1"/>
      <p:bldP spid="28" grpId="0" animBg="1"/>
      <p:bldP spid="65" grpId="0"/>
      <p:bldP spid="66" grpId="0"/>
      <p:bldP spid="76" grpId="0"/>
      <p:bldP spid="93" grpId="0"/>
      <p:bldP spid="9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原理剖析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790575"/>
            <a:ext cx="51704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7.5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5"/>
          <p:cNvSpPr txBox="1">
            <a:spLocks noChangeArrowheads="1"/>
          </p:cNvSpPr>
          <p:nvPr/>
        </p:nvSpPr>
        <p:spPr bwMode="auto">
          <a:xfrm>
            <a:off x="841375" y="1563638"/>
            <a:ext cx="7154589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不管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05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都不是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直接接收到对方的数据和发送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到对方，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发送数据会写入到发送缓冲区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接收数据是从接收缓冲区来读取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，发送数据和接收数据最终是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由操作系统控制网卡来完成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1880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编码转换 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客户端程序开发流程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网络应用程序注意点的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sk-SK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sk-SK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sk-SK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sk-SK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sk-SK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sk-SK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sk-SK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剖析</a:t>
            </a:r>
            <a:endParaRPr lang="en-US" altLang="zh-TW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多任务版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案例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多任务版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682696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目前我们开发的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服务端程序只能服务于一个客户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lang="zh-CN" altLang="en-US" sz="1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3075806"/>
            <a:ext cx="24737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如何实现</a:t>
            </a:r>
            <a:r>
              <a:rPr kumimoji="1" lang="zh-CN" altLang="en-US" sz="1050" dirty="0" smtClean="0">
                <a:solidFill>
                  <a:srgbClr val="FF0000"/>
                </a:solidFill>
                <a:latin typeface="+mn-lt"/>
                <a:ea typeface="+mn-ea"/>
              </a:rPr>
              <a:t>一个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服务端服务</a:t>
            </a:r>
            <a:r>
              <a:rPr kumimoji="1" lang="zh-CN" altLang="en-US" sz="1050" dirty="0" smtClean="0">
                <a:solidFill>
                  <a:srgbClr val="FF0000"/>
                </a:solidFill>
                <a:latin typeface="+mn-lt"/>
                <a:ea typeface="+mn-ea"/>
              </a:rPr>
              <a:t>多个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客户端？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python3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编码转换 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数据的编码转化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52" y="1547386"/>
            <a:ext cx="4464496" cy="2728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案例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多任务版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682696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实现步骤分析</a:t>
            </a: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b="1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sz="10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10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编写一个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服务端程序，循环等待接受客户端的连接请求</a:t>
            </a:r>
            <a:endParaRPr lang="en-US" altLang="zh-CN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4008" y="1635646"/>
            <a:ext cx="2376264" cy="318501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案例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多任务版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682696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目前我们开发的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程序不能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服务于多个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lang="zh-CN" altLang="en-US" sz="1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3075806"/>
            <a:ext cx="47628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使用</a:t>
            </a:r>
            <a:r>
              <a:rPr kumimoji="1" lang="zh-CN" altLang="en-US" sz="1050" dirty="0" smtClean="0">
                <a:solidFill>
                  <a:srgbClr val="FF0000"/>
                </a:solidFill>
                <a:latin typeface="+mn-lt"/>
                <a:ea typeface="+mn-ea"/>
              </a:rPr>
              <a:t>多任务</a:t>
            </a:r>
            <a:r>
              <a:rPr kumimoji="1" lang="zh-CN" altLang="en-US" sz="1050" dirty="0" smtClean="0">
                <a:latin typeface="+mn-lt"/>
                <a:ea typeface="+mn-ea"/>
              </a:rPr>
              <a:t>可以实现一个服务端</a:t>
            </a:r>
            <a:r>
              <a:rPr kumimoji="1" lang="zh-CN" altLang="en-US" sz="1050" dirty="0" smtClean="0">
                <a:solidFill>
                  <a:srgbClr val="FF0000"/>
                </a:solidFill>
                <a:latin typeface="+mn-lt"/>
                <a:ea typeface="+mn-ea"/>
              </a:rPr>
              <a:t>同时</a:t>
            </a:r>
            <a:r>
              <a:rPr kumimoji="1" lang="zh-CN" altLang="en-US" sz="1050" dirty="0" smtClean="0">
                <a:latin typeface="+mn-lt"/>
                <a:ea typeface="+mn-ea"/>
              </a:rPr>
              <a:t>服务多个客户端，本案例中</a:t>
            </a:r>
            <a:r>
              <a:rPr kumimoji="1" lang="zh-CN" altLang="en-US" sz="1050" dirty="0" smtClean="0">
                <a:latin typeface="+mn-lt"/>
                <a:ea typeface="+mn-ea"/>
              </a:rPr>
              <a:t>我们使用</a:t>
            </a:r>
            <a:r>
              <a:rPr kumimoji="1" lang="zh-CN" altLang="en-US" sz="1050" dirty="0" smtClean="0">
                <a:solidFill>
                  <a:srgbClr val="FF0000"/>
                </a:solidFill>
                <a:latin typeface="+mn-lt"/>
                <a:ea typeface="+mn-ea"/>
              </a:rPr>
              <a:t>线程</a:t>
            </a:r>
            <a:endParaRPr kumimoji="1" lang="en-US" altLang="zh-CN" sz="1050" dirty="0" smtClean="0">
              <a:solidFill>
                <a:srgbClr val="FF0000"/>
              </a:solidFill>
              <a:latin typeface="+mn-lt"/>
              <a:ea typeface="+mn-ea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案例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多任务版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734851" y="752139"/>
            <a:ext cx="682696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实现步骤分析</a:t>
            </a: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b="1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0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当客户端和服务端建立连接成功，创建子线程</a:t>
            </a:r>
            <a:r>
              <a:rPr lang="zh-CN" altLang="en-US" sz="10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，使用子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线程专门处理客户端的请求，防止主线程阻塞</a:t>
            </a:r>
            <a:endParaRPr lang="en-US" altLang="zh-CN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06366" y="1642108"/>
            <a:ext cx="1008112" cy="249361"/>
          </a:xfrm>
          <a:prstGeom prst="rect">
            <a:avLst/>
          </a:prstGeom>
          <a:solidFill>
            <a:srgbClr val="B3D9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服务端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68202" y="2865013"/>
            <a:ext cx="1008112" cy="249361"/>
          </a:xfrm>
          <a:prstGeom prst="rect">
            <a:avLst/>
          </a:prstGeom>
          <a:solidFill>
            <a:srgbClr val="B3D9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客户端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084168" y="2865012"/>
            <a:ext cx="1008112" cy="249361"/>
          </a:xfrm>
          <a:prstGeom prst="rect">
            <a:avLst/>
          </a:prstGeom>
          <a:solidFill>
            <a:srgbClr val="B3D9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客户端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506366" y="2015139"/>
            <a:ext cx="1008112" cy="249361"/>
          </a:xfrm>
          <a:prstGeom prst="rect">
            <a:avLst/>
          </a:prstGeom>
          <a:solidFill>
            <a:srgbClr val="B3D9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bind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506366" y="2433311"/>
            <a:ext cx="1008112" cy="249361"/>
          </a:xfrm>
          <a:prstGeom prst="rect">
            <a:avLst/>
          </a:prstGeom>
          <a:solidFill>
            <a:srgbClr val="B3D9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listen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506366" y="2851483"/>
            <a:ext cx="1008112" cy="249361"/>
          </a:xfrm>
          <a:prstGeom prst="rect">
            <a:avLst/>
          </a:prstGeom>
          <a:solidFill>
            <a:srgbClr val="B3D9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accept</a:t>
            </a:r>
            <a:endParaRPr kumimoji="1" lang="zh-CN" altLang="en-US" dirty="0"/>
          </a:p>
        </p:txBody>
      </p:sp>
      <p:cxnSp>
        <p:nvCxnSpPr>
          <p:cNvPr id="19" name="直线箭头连接符 18"/>
          <p:cNvCxnSpPr/>
          <p:nvPr/>
        </p:nvCxnSpPr>
        <p:spPr>
          <a:xfrm flipH="1">
            <a:off x="2987824" y="3100844"/>
            <a:ext cx="518542" cy="40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4514478" y="3100844"/>
            <a:ext cx="561578" cy="40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709424" y="3100844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线程</a:t>
            </a:r>
            <a:r>
              <a:rPr kumimoji="1"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04140" y="3100844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线程</a:t>
            </a:r>
            <a:r>
              <a:rPr kumimoji="1"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0" name="直线箭头连接符 29"/>
          <p:cNvCxnSpPr/>
          <p:nvPr/>
        </p:nvCxnSpPr>
        <p:spPr>
          <a:xfrm>
            <a:off x="2123728" y="2976163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6" name="直线箭头连接符 9215"/>
          <p:cNvCxnSpPr/>
          <p:nvPr/>
        </p:nvCxnSpPr>
        <p:spPr>
          <a:xfrm flipH="1">
            <a:off x="4644008" y="2989693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9" name="文本框 9218"/>
          <p:cNvSpPr txBox="1"/>
          <p:nvPr/>
        </p:nvSpPr>
        <p:spPr>
          <a:xfrm>
            <a:off x="2314562" y="2764800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5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connect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连接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845483" y="2738054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5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connect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连接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13086" y="3479440"/>
            <a:ext cx="648072" cy="518086"/>
          </a:xfrm>
          <a:prstGeom prst="rect">
            <a:avLst/>
          </a:prstGeom>
          <a:solidFill>
            <a:srgbClr val="B3D9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</a:t>
            </a:r>
            <a:r>
              <a:rPr kumimoji="1" lang="en-US" altLang="zh-CN" dirty="0" smtClean="0"/>
              <a:t>end</a:t>
            </a:r>
            <a:endParaRPr kumimoji="1" lang="en-US" altLang="zh-CN" dirty="0" smtClean="0"/>
          </a:p>
          <a:p>
            <a:pPr algn="ctr"/>
            <a:r>
              <a:rPr kumimoji="1" lang="en-US" altLang="zh-CN" dirty="0" err="1" smtClean="0"/>
              <a:t>recv</a:t>
            </a:r>
            <a:endParaRPr kumimoji="1" lang="zh-CN" altLang="en-US" dirty="0"/>
          </a:p>
        </p:txBody>
      </p:sp>
      <p:cxnSp>
        <p:nvCxnSpPr>
          <p:cNvPr id="9221" name="直线连接符 9220"/>
          <p:cNvCxnSpPr/>
          <p:nvPr/>
        </p:nvCxnSpPr>
        <p:spPr>
          <a:xfrm>
            <a:off x="1619672" y="3171352"/>
            <a:ext cx="432048" cy="55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271003" y="3520212"/>
            <a:ext cx="648072" cy="518086"/>
          </a:xfrm>
          <a:prstGeom prst="rect">
            <a:avLst/>
          </a:prstGeom>
          <a:solidFill>
            <a:srgbClr val="B3D9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</a:t>
            </a:r>
            <a:r>
              <a:rPr kumimoji="1" lang="en-US" altLang="zh-CN" dirty="0" smtClean="0"/>
              <a:t>end</a:t>
            </a:r>
            <a:endParaRPr kumimoji="1" lang="en-US" altLang="zh-CN" dirty="0" smtClean="0"/>
          </a:p>
          <a:p>
            <a:pPr algn="ctr"/>
            <a:r>
              <a:rPr kumimoji="1" lang="en-US" altLang="zh-CN" dirty="0" err="1" smtClean="0"/>
              <a:t>recv</a:t>
            </a:r>
            <a:endParaRPr kumimoji="1" lang="zh-CN" altLang="en-US" dirty="0"/>
          </a:p>
        </p:txBody>
      </p:sp>
      <p:cxnSp>
        <p:nvCxnSpPr>
          <p:cNvPr id="43" name="直线连接符 42"/>
          <p:cNvCxnSpPr/>
          <p:nvPr/>
        </p:nvCxnSpPr>
        <p:spPr>
          <a:xfrm flipH="1">
            <a:off x="6011863" y="3171352"/>
            <a:ext cx="576361" cy="607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5" grpId="0"/>
      <p:bldP spid="26" grpId="0"/>
      <p:bldP spid="9219" grpId="0"/>
      <p:bldP spid="36" grpId="0"/>
      <p:bldP spid="38" grpId="0" animBg="1"/>
      <p:bldP spid="4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案例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多任务版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4" y="923191"/>
            <a:ext cx="682696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示例代码</a:t>
            </a: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1374" y="1563639"/>
            <a:ext cx="6970986" cy="3456384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1187624" y="1565058"/>
            <a:ext cx="7272808" cy="348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sz="1050" dirty="0" err="1" smtClean="0"/>
              <a:t>tcp_server_socket</a:t>
            </a:r>
            <a:r>
              <a:rPr lang="en-US" altLang="zh-CN" sz="1050" dirty="0" smtClean="0"/>
              <a:t> </a:t>
            </a:r>
            <a:r>
              <a:rPr lang="en-US" altLang="zh-CN" sz="1050" dirty="0"/>
              <a:t>= </a:t>
            </a:r>
            <a:r>
              <a:rPr lang="en-US" altLang="zh-CN" sz="1050" dirty="0" err="1"/>
              <a:t>socket.socket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socket.AF_INET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socket.SOCK_STREAM</a:t>
            </a:r>
            <a:r>
              <a:rPr lang="en-US" altLang="zh-CN" sz="1050" dirty="0" smtClean="0"/>
              <a:t>)</a:t>
            </a:r>
            <a:r>
              <a:rPr lang="en-US" altLang="zh-CN" sz="1050" i="1" dirty="0">
                <a:solidFill>
                  <a:srgbClr val="808080"/>
                </a:solidFill>
              </a:rPr>
              <a:t> # </a:t>
            </a:r>
            <a:r>
              <a:rPr lang="zh-CN" altLang="en-US" sz="1050" i="1" dirty="0">
                <a:solidFill>
                  <a:srgbClr val="808080"/>
                </a:solidFill>
              </a:rPr>
              <a:t>创建</a:t>
            </a:r>
            <a:r>
              <a:rPr lang="en-US" altLang="zh-CN" sz="1050" i="1" dirty="0" err="1">
                <a:solidFill>
                  <a:srgbClr val="808080"/>
                </a:solidFill>
              </a:rPr>
              <a:t>tcp</a:t>
            </a:r>
            <a:r>
              <a:rPr lang="zh-CN" altLang="en-US" sz="1050" i="1" dirty="0">
                <a:solidFill>
                  <a:srgbClr val="808080"/>
                </a:solidFill>
              </a:rPr>
              <a:t>服务端套接字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设置端口号复用，让程序退出端口号立即释放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tcp_server_socket.setsockopt</a:t>
            </a:r>
            <a:r>
              <a:rPr lang="en-US" altLang="zh-CN" sz="1050" dirty="0"/>
              <a:t>(</a:t>
            </a:r>
            <a:r>
              <a:rPr lang="en-US" altLang="zh-CN" sz="1050" dirty="0" err="1"/>
              <a:t>socket.SOL_SOCKET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socket.SO_REUSEADDR</a:t>
            </a:r>
            <a:r>
              <a:rPr lang="en-US" altLang="zh-CN" sz="1050" dirty="0"/>
              <a:t>, </a:t>
            </a:r>
            <a:r>
              <a:rPr lang="en-US" altLang="zh-CN" sz="1050" b="1" dirty="0">
                <a:solidFill>
                  <a:srgbClr val="000080"/>
                </a:solidFill>
              </a:rPr>
              <a:t>True</a:t>
            </a:r>
            <a:r>
              <a:rPr lang="en-US" altLang="zh-CN" sz="1050" dirty="0" smtClean="0"/>
              <a:t>)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tcp_server_socket.bind</a:t>
            </a:r>
            <a:r>
              <a:rPr lang="en-US" altLang="zh-CN" sz="1050" dirty="0" smtClean="0"/>
              <a:t>((</a:t>
            </a:r>
            <a:r>
              <a:rPr lang="en-US" altLang="zh-CN" sz="1050" b="1" dirty="0" smtClean="0">
                <a:solidFill>
                  <a:srgbClr val="008080"/>
                </a:solidFill>
              </a:rPr>
              <a:t>“”</a:t>
            </a:r>
            <a:r>
              <a:rPr lang="en-US" altLang="zh-CN" sz="1050" dirty="0" smtClean="0"/>
              <a:t>, </a:t>
            </a:r>
            <a:r>
              <a:rPr lang="en-US" altLang="zh-CN" sz="1050" dirty="0">
                <a:solidFill>
                  <a:srgbClr val="0000FF"/>
                </a:solidFill>
              </a:rPr>
              <a:t>9090</a:t>
            </a:r>
            <a:r>
              <a:rPr lang="en-US" altLang="zh-CN" sz="1050" dirty="0" smtClean="0"/>
              <a:t>))</a:t>
            </a:r>
            <a:r>
              <a:rPr lang="en-US" altLang="zh-CN" sz="1050" i="1" dirty="0">
                <a:solidFill>
                  <a:srgbClr val="808080"/>
                </a:solidFill>
              </a:rPr>
              <a:t> </a:t>
            </a:r>
            <a:r>
              <a:rPr lang="zh-CN" altLang="en-US" sz="1050" i="1" dirty="0" smtClean="0">
                <a:solidFill>
                  <a:srgbClr val="808080"/>
                </a:solidFill>
              </a:rPr>
              <a:t> </a:t>
            </a:r>
            <a:r>
              <a:rPr lang="en-US" altLang="zh-CN" sz="1050" i="1" dirty="0" smtClean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绑定端口号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设置监听</a:t>
            </a:r>
            <a:r>
              <a:rPr lang="en-US" altLang="zh-CN" sz="1050" i="1" dirty="0">
                <a:solidFill>
                  <a:srgbClr val="808080"/>
                </a:solidFill>
              </a:rPr>
              <a:t>, listen</a:t>
            </a:r>
            <a:r>
              <a:rPr lang="zh-CN" altLang="en-US" sz="1050" i="1" dirty="0">
                <a:solidFill>
                  <a:srgbClr val="808080"/>
                </a:solidFill>
              </a:rPr>
              <a:t>后的套接字是被动套接字，只负责接收客户端的连接请求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dirty="0" err="1"/>
              <a:t>tcp_server_socket.listen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0000FF"/>
                </a:solidFill>
              </a:rPr>
              <a:t>128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循环等待接收客户端的连接请求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en-US" altLang="zh-CN" sz="1050" b="1" dirty="0">
                <a:solidFill>
                  <a:srgbClr val="000080"/>
                </a:solidFill>
              </a:rPr>
              <a:t>while True</a:t>
            </a:r>
            <a:r>
              <a:rPr lang="en-US" altLang="zh-CN" sz="1050" dirty="0" smtClean="0"/>
              <a:t>: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zh-CN" altLang="en-US" sz="1050" i="1" dirty="0">
                <a:solidFill>
                  <a:srgbClr val="808080"/>
                </a:solidFill>
              </a:rPr>
              <a:t>    </a:t>
            </a:r>
            <a:r>
              <a:rPr lang="en-US" altLang="zh-CN" sz="1050" dirty="0" err="1"/>
              <a:t>service_client_socket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ip_port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tcp_server_socket.accept</a:t>
            </a:r>
            <a:r>
              <a:rPr lang="en-US" altLang="zh-CN" sz="1050" dirty="0" smtClean="0"/>
              <a:t>()</a:t>
            </a:r>
            <a:r>
              <a:rPr lang="en-US" altLang="zh-CN" sz="1050" i="1" dirty="0">
                <a:solidFill>
                  <a:srgbClr val="808080"/>
                </a:solidFill>
              </a:rPr>
              <a:t> # </a:t>
            </a:r>
            <a:r>
              <a:rPr lang="zh-CN" altLang="en-US" sz="1050" i="1" dirty="0">
                <a:solidFill>
                  <a:srgbClr val="808080"/>
                </a:solidFill>
              </a:rPr>
              <a:t>等待接收客户端的连接请求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000080"/>
                </a:solidFill>
              </a:rPr>
              <a:t>print</a:t>
            </a:r>
            <a:r>
              <a:rPr lang="en-US" altLang="zh-CN" sz="1050" dirty="0"/>
              <a:t>(</a:t>
            </a:r>
            <a:r>
              <a:rPr lang="en-US" altLang="zh-CN" sz="1050" b="1" dirty="0">
                <a:solidFill>
                  <a:srgbClr val="008080"/>
                </a:solidFill>
              </a:rPr>
              <a:t>"</a:t>
            </a:r>
            <a:r>
              <a:rPr lang="zh-CN" altLang="en-US" sz="1050" b="1" dirty="0">
                <a:solidFill>
                  <a:srgbClr val="008080"/>
                </a:solidFill>
              </a:rPr>
              <a:t>客户端连接成功</a:t>
            </a:r>
            <a:r>
              <a:rPr lang="en-US" altLang="zh-CN" sz="1050" b="1" dirty="0">
                <a:solidFill>
                  <a:srgbClr val="008080"/>
                </a:solidFill>
              </a:rPr>
              <a:t>:"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ip_port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当客户端和服务端建立连接成功以后，需要创建一个子线程，不同子线程负责接收不同客户端的消息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zh-CN" altLang="en-US" sz="1050" i="1" dirty="0">
                <a:solidFill>
                  <a:srgbClr val="808080"/>
                </a:solidFill>
              </a:rPr>
              <a:t>    </a:t>
            </a:r>
            <a:r>
              <a:rPr lang="en-US" altLang="zh-CN" sz="1050" dirty="0" err="1"/>
              <a:t>sub_thread</a:t>
            </a:r>
            <a:r>
              <a:rPr lang="en-US" altLang="zh-CN" sz="1050" dirty="0"/>
              <a:t> = </a:t>
            </a:r>
            <a:r>
              <a:rPr lang="en-US" altLang="zh-CN" sz="1050" dirty="0" err="1"/>
              <a:t>threading.Thread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660099"/>
                </a:solidFill>
              </a:rPr>
              <a:t>target</a:t>
            </a:r>
            <a:r>
              <a:rPr lang="en-US" altLang="zh-CN" sz="1050" dirty="0"/>
              <a:t>=</a:t>
            </a:r>
            <a:r>
              <a:rPr lang="en-US" altLang="zh-CN" sz="1050" dirty="0" err="1"/>
              <a:t>handle_client_request</a:t>
            </a:r>
            <a:r>
              <a:rPr lang="en-US" altLang="zh-CN" sz="1050" dirty="0"/>
              <a:t>, </a:t>
            </a:r>
            <a:r>
              <a:rPr lang="en-US" altLang="zh-CN" sz="1050" dirty="0" err="1">
                <a:solidFill>
                  <a:srgbClr val="660099"/>
                </a:solidFill>
              </a:rPr>
              <a:t>args</a:t>
            </a:r>
            <a:r>
              <a:rPr lang="en-US" altLang="zh-CN" sz="1050" dirty="0"/>
              <a:t>=(</a:t>
            </a:r>
            <a:r>
              <a:rPr lang="en-US" altLang="zh-CN" sz="1050" dirty="0" err="1"/>
              <a:t>service_client_socket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ip_port</a:t>
            </a:r>
            <a:r>
              <a:rPr lang="en-US" altLang="zh-CN" sz="1050" dirty="0" smtClean="0"/>
              <a:t>))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zh-CN" altLang="en-US" sz="1050" i="1" dirty="0">
                <a:solidFill>
                  <a:srgbClr val="808080"/>
                </a:solidFill>
              </a:rPr>
              <a:t>    </a:t>
            </a:r>
            <a:r>
              <a:rPr lang="en-US" altLang="zh-CN" sz="1050" dirty="0" err="1"/>
              <a:t>sub_thread.setDaemon</a:t>
            </a:r>
            <a:r>
              <a:rPr lang="en-US" altLang="zh-CN" sz="1050" dirty="0"/>
              <a:t>(</a:t>
            </a:r>
            <a:r>
              <a:rPr lang="en-US" altLang="zh-CN" sz="1050" b="1" dirty="0">
                <a:solidFill>
                  <a:srgbClr val="000080"/>
                </a:solidFill>
              </a:rPr>
              <a:t>True</a:t>
            </a:r>
            <a:r>
              <a:rPr lang="en-US" altLang="zh-CN" sz="1050" dirty="0" smtClean="0"/>
              <a:t>)</a:t>
            </a:r>
            <a:r>
              <a:rPr lang="en-US" altLang="zh-CN" sz="1050" dirty="0"/>
              <a:t>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设置守护主线程</a:t>
            </a:r>
            <a:br>
              <a:rPr lang="zh-CN" altLang="en-US" sz="1050" i="1" dirty="0">
                <a:solidFill>
                  <a:srgbClr val="808080"/>
                </a:solidFill>
              </a:rPr>
            </a:br>
            <a:r>
              <a:rPr lang="zh-CN" altLang="en-US" sz="1050" i="1" dirty="0">
                <a:solidFill>
                  <a:srgbClr val="808080"/>
                </a:solidFill>
              </a:rPr>
              <a:t>    </a:t>
            </a:r>
            <a:r>
              <a:rPr lang="en-US" altLang="zh-CN" sz="1050" dirty="0" err="1"/>
              <a:t>sub_thread.start</a:t>
            </a:r>
            <a:r>
              <a:rPr lang="en-US" altLang="zh-CN" sz="1050" dirty="0" smtClean="0"/>
              <a:t>()</a:t>
            </a:r>
            <a:r>
              <a:rPr lang="en-US" altLang="zh-CN" sz="1050" dirty="0"/>
              <a:t> </a:t>
            </a:r>
            <a:r>
              <a:rPr lang="en-US" altLang="zh-CN" sz="1050" i="1" dirty="0">
                <a:solidFill>
                  <a:srgbClr val="808080"/>
                </a:solidFill>
              </a:rPr>
              <a:t># </a:t>
            </a:r>
            <a:r>
              <a:rPr lang="zh-CN" altLang="en-US" sz="1050" i="1" dirty="0">
                <a:solidFill>
                  <a:srgbClr val="808080"/>
                </a:solidFill>
              </a:rPr>
              <a:t>启动子线程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案例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多任务版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41375" y="790575"/>
            <a:ext cx="51704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5"/>
          <p:cNvSpPr txBox="1">
            <a:spLocks noChangeArrowheads="1"/>
          </p:cNvSpPr>
          <p:nvPr/>
        </p:nvSpPr>
        <p:spPr bwMode="auto">
          <a:xfrm>
            <a:off x="841374" y="1416786"/>
            <a:ext cx="776307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编写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服务端程序，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循环等待接受客户端的连接请求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True:</a:t>
            </a:r>
            <a:b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service_client_socket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ip_port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tcp_server_socket.accept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105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当客户端和服务端建立连接成功，创建子线程，使用子线程专门处理客户端的请求，防止主线程阻塞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True:</a:t>
            </a:r>
            <a:b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service_client_socket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ip_port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tcp_server_socket.accept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b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sub_thread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threading.Thread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(target=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handle_client_request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args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=(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service_client_socket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ip_port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  <a:b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sub_thread.start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10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python3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编码转换 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数据的编码转化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852339" y="2779073"/>
            <a:ext cx="7232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1245230" y="3219249"/>
            <a:ext cx="6913264" cy="81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0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encoed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decode()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函数可以接受参数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,encoding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是指在编解码过程中使用的编码方案。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bytes.decode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(encoding=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utf-8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05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str.encode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(encoding=”utf-8”)</a:t>
            </a:r>
            <a:endParaRPr lang="en-US" altLang="zh-CN" sz="10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187748" y="1595480"/>
          <a:ext cx="3168352" cy="1028019"/>
        </p:xfrm>
        <a:graphic>
          <a:graphicData uri="http://schemas.openxmlformats.org/drawingml/2006/table">
            <a:tbl>
              <a:tblPr/>
              <a:tblGrid>
                <a:gridCol w="1252604"/>
                <a:gridCol w="1915748"/>
              </a:tblGrid>
              <a:tr h="4400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 smtClean="0">
                          <a:solidFill>
                            <a:srgbClr val="26262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encode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编码 将字符串转化为字节码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2939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decode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解码 将字节码转化为字符串</a:t>
                      </a:r>
                      <a:endParaRPr kumimoji="0" lang="zh-CN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8" marR="91418" marT="45735" marB="4573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python3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编码转换 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知识要点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1187624" y="1721345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网络传输是以二进制数据进行传输的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7624" y="2200001"/>
            <a:ext cx="281038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转化用到了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decode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bytes.decode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(encoding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utf-8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0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05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str.encode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(encoding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=”utf-8”)</a:t>
            </a:r>
            <a:endParaRPr lang="en-US" altLang="zh-CN" sz="10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1880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编码转换 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客户端程序开发流程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程序开发流程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网络应用程序注意点的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sk-SK" altLang="zh-CN" sz="14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sk-SK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sk-SK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剖析</a:t>
            </a:r>
            <a:endParaRPr lang="en-US" altLang="zh-TW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案例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客户端程序开发流程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网络应用程序开发分为</a:t>
            </a:r>
            <a:r>
              <a:rPr lang="en-US" altLang="zh-CN" sz="14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1187624" y="1721345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187624" y="2186722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服务端程序开发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852339" y="2779073"/>
            <a:ext cx="7232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  <a:endParaRPr lang="zh-CN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1187624" y="3287739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客户端程序是指运行在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用户设备上的程序</a:t>
            </a:r>
            <a:endParaRPr lang="en-US" altLang="zh-CN" sz="10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1187624" y="3709530"/>
            <a:ext cx="6913264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服务端程序是指运行在</a:t>
            </a:r>
            <a:r>
              <a:rPr lang="zh-CN" altLang="en-US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服务器设备上的程序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，专门为客户端提供数据服务。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客户端程序开发流程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66672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客户端程序开发流程介绍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644008" y="1981032"/>
            <a:ext cx="2232248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创建客户端套接字对象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买电话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4644008" y="2345587"/>
            <a:ext cx="2304256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和服务端套接字建立连接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打电话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4644008" y="2693228"/>
            <a:ext cx="1872208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发送数据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说话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4644008" y="3027935"/>
            <a:ext cx="1872208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接收数据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接听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4644008" y="3362642"/>
            <a:ext cx="1872208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关闭客户端套接字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挂电话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648" y="1770136"/>
            <a:ext cx="2376264" cy="318501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8" grpId="0"/>
      <p:bldP spid="9" grpId="0"/>
      <p:bldP spid="11" grpId="0"/>
      <p:bldP spid="12" grpId="0"/>
    </p:bldLst>
  </p:timing>
</p:sld>
</file>

<file path=ppt/tags/tag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0.xml><?xml version="1.0" encoding="utf-8"?>
<p:tagLst xmlns:p="http://schemas.openxmlformats.org/presentationml/2006/main">
  <p:tag name="KSO_WM_UNIT_TABLE_BEAUTIFY" val="smartTable{cc09143d-1164-4130-a376-ef1b98bb6d37}"/>
</p:tagLst>
</file>

<file path=ppt/tags/tag1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7.xml><?xml version="1.0" encoding="utf-8"?>
<p:tagLst xmlns:p="http://schemas.openxmlformats.org/presentationml/2006/main">
  <p:tag name="KSO_WM_UNIT_TABLE_BEAUTIFY" val="smartTable{f81b097d-9e23-4b6c-ae6a-ed38eaa67619}"/>
</p:tagLst>
</file>

<file path=ppt/tags/tag1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889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8196</Words>
  <Application>WPS 演示</Application>
  <PresentationFormat>全屏显示(16:9)</PresentationFormat>
  <Paragraphs>585</Paragraphs>
  <Slides>45</Slides>
  <Notes>0</Notes>
  <HiddenSlides>6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Arial</vt:lpstr>
      <vt:lpstr>宋体</vt:lpstr>
      <vt:lpstr>Wingdings</vt:lpstr>
      <vt:lpstr>Calibri</vt:lpstr>
      <vt:lpstr>黑体</vt:lpstr>
      <vt:lpstr>Segoe UI</vt:lpstr>
      <vt:lpstr>微软雅黑</vt:lpstr>
      <vt:lpstr>Arial Unicode MS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WPS_1528076606</cp:lastModifiedBy>
  <cp:revision>1204</cp:revision>
  <dcterms:created xsi:type="dcterms:W3CDTF">2015-06-29T07:19:00Z</dcterms:created>
  <dcterms:modified xsi:type="dcterms:W3CDTF">2021-01-07T07:25:32Z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2052-11.1.0.9991</vt:lpwstr>
  </property>
</Properties>
</file>